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48" r:id="rId6"/>
  </p:sldMasterIdLst>
  <p:notesMasterIdLst>
    <p:notesMasterId r:id="rId15"/>
  </p:notesMasterIdLst>
  <p:handoutMasterIdLst>
    <p:handoutMasterId r:id="rId16"/>
  </p:handoutMasterIdLst>
  <p:sldIdLst>
    <p:sldId id="256" r:id="rId7"/>
    <p:sldId id="259" r:id="rId8"/>
    <p:sldId id="260" r:id="rId9"/>
    <p:sldId id="261" r:id="rId10"/>
    <p:sldId id="262" r:id="rId11"/>
    <p:sldId id="1801" r:id="rId12"/>
    <p:sldId id="1821" r:id="rId13"/>
    <p:sldId id="283"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73"/>
    <a:srgbClr val="553278"/>
    <a:srgbClr val="646569"/>
    <a:srgbClr val="878CB4"/>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344689-24CF-4D04-A865-B328AE092FA9}" v="30" dt="2025-01-30T21:41:57.1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5" autoAdjust="0"/>
    <p:restoredTop sz="94627" autoAdjust="0"/>
  </p:normalViewPr>
  <p:slideViewPr>
    <p:cSldViewPr>
      <p:cViewPr varScale="1">
        <p:scale>
          <a:sx n="113" d="100"/>
          <a:sy n="113" d="100"/>
        </p:scale>
        <p:origin x="360" y="9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2928"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4AA09C-161A-4100-8E5B-A165EB897DB2}" type="doc">
      <dgm:prSet loTypeId="urn:microsoft.com/office/officeart/2005/8/layout/target2" loCatId="relationship" qsTypeId="urn:microsoft.com/office/officeart/2005/8/quickstyle/simple1" qsCatId="simple" csTypeId="urn:microsoft.com/office/officeart/2005/8/colors/colorful5" csCatId="colorful" phldr="1"/>
      <dgm:spPr/>
      <dgm:t>
        <a:bodyPr/>
        <a:lstStyle/>
        <a:p>
          <a:endParaRPr lang="en-US"/>
        </a:p>
      </dgm:t>
    </dgm:pt>
    <dgm:pt modelId="{76BD9BBC-CF14-4429-9504-E5717119F9C3}">
      <dgm:prSet phldrT="[Text]"/>
      <dgm:spPr/>
      <dgm:t>
        <a:bodyPr/>
        <a:lstStyle/>
        <a:p>
          <a:endParaRPr lang="en-US" dirty="0"/>
        </a:p>
      </dgm:t>
    </dgm:pt>
    <dgm:pt modelId="{70DDC2EA-CF95-48C0-B63D-3871ABC036E3}" type="parTrans" cxnId="{E261E788-FE3F-42F4-8B1F-F1FA5F52050F}">
      <dgm:prSet/>
      <dgm:spPr/>
      <dgm:t>
        <a:bodyPr/>
        <a:lstStyle/>
        <a:p>
          <a:endParaRPr lang="en-US"/>
        </a:p>
      </dgm:t>
    </dgm:pt>
    <dgm:pt modelId="{755548DD-D31C-4881-A1B8-3C403BE1BFDE}" type="sibTrans" cxnId="{E261E788-FE3F-42F4-8B1F-F1FA5F52050F}">
      <dgm:prSet/>
      <dgm:spPr/>
      <dgm:t>
        <a:bodyPr/>
        <a:lstStyle/>
        <a:p>
          <a:endParaRPr lang="en-US"/>
        </a:p>
      </dgm:t>
    </dgm:pt>
    <dgm:pt modelId="{A638857F-DE89-454E-B39A-03F9155DEA8F}">
      <dgm:prSet phldrT="[Text]" custT="1"/>
      <dgm:spPr/>
      <dgm:t>
        <a:bodyPr/>
        <a:lstStyle/>
        <a:p>
          <a:r>
            <a:rPr lang="en-US" sz="1400" b="1" dirty="0">
              <a:latin typeface="Arial" panose="020B0604020202020204" pitchFamily="34" charset="0"/>
              <a:cs typeface="Arial" panose="020B0604020202020204" pitchFamily="34" charset="0"/>
            </a:rPr>
            <a:t>New York Independent Assessor Program (NYIAP)</a:t>
          </a:r>
        </a:p>
      </dgm:t>
    </dgm:pt>
    <dgm:pt modelId="{8086F0C4-E40A-4F99-A677-2A5AE072228B}" type="parTrans" cxnId="{0D42EDE5-8B11-4851-8605-8F24034508B4}">
      <dgm:prSet/>
      <dgm:spPr/>
      <dgm:t>
        <a:bodyPr/>
        <a:lstStyle/>
        <a:p>
          <a:endParaRPr lang="en-US"/>
        </a:p>
      </dgm:t>
    </dgm:pt>
    <dgm:pt modelId="{7B0A1C68-7896-48F5-8F3B-509E4B41556E}" type="sibTrans" cxnId="{0D42EDE5-8B11-4851-8605-8F24034508B4}">
      <dgm:prSet/>
      <dgm:spPr/>
      <dgm:t>
        <a:bodyPr/>
        <a:lstStyle/>
        <a:p>
          <a:endParaRPr lang="en-US"/>
        </a:p>
      </dgm:t>
    </dgm:pt>
    <dgm:pt modelId="{56EEF350-7F4E-4A22-98BD-3464910A889D}">
      <dgm:prSet phldrT="[Text]" custT="1"/>
      <dgm:spPr/>
      <dgm:t>
        <a:bodyPr/>
        <a:lstStyle/>
        <a:p>
          <a:r>
            <a:rPr lang="en-US" sz="1400" b="1" dirty="0">
              <a:latin typeface="Arial" panose="020B0604020202020204" pitchFamily="34" charset="0"/>
              <a:cs typeface="Arial" panose="020B0604020202020204" pitchFamily="34" charset="0"/>
            </a:rPr>
            <a:t>Default Enrollment</a:t>
          </a:r>
        </a:p>
      </dgm:t>
    </dgm:pt>
    <dgm:pt modelId="{818A8AC7-70B0-4B44-A615-85EA199B7F23}" type="parTrans" cxnId="{CE811A62-DCB9-4F31-AB50-14B61A5DCC5B}">
      <dgm:prSet/>
      <dgm:spPr/>
      <dgm:t>
        <a:bodyPr/>
        <a:lstStyle/>
        <a:p>
          <a:endParaRPr lang="en-US"/>
        </a:p>
      </dgm:t>
    </dgm:pt>
    <dgm:pt modelId="{7A9CF06E-9A63-4657-A9F9-BDD704C3E1E1}" type="sibTrans" cxnId="{CE811A62-DCB9-4F31-AB50-14B61A5DCC5B}">
      <dgm:prSet/>
      <dgm:spPr/>
      <dgm:t>
        <a:bodyPr/>
        <a:lstStyle/>
        <a:p>
          <a:endParaRPr lang="en-US"/>
        </a:p>
      </dgm:t>
    </dgm:pt>
    <dgm:pt modelId="{D35F52E1-814B-4ADA-BB9B-1A81553202F1}">
      <dgm:prSet phldrT="[Text]"/>
      <dgm:spPr/>
      <dgm:t>
        <a:bodyPr/>
        <a:lstStyle/>
        <a:p>
          <a:endParaRPr lang="en-US" dirty="0"/>
        </a:p>
      </dgm:t>
    </dgm:pt>
    <dgm:pt modelId="{88CF3CAD-93F2-4FDE-93A0-8B28239BA0E5}" type="parTrans" cxnId="{A5475EC0-F7FD-4C16-8DE5-8C6F3D638B6A}">
      <dgm:prSet/>
      <dgm:spPr/>
      <dgm:t>
        <a:bodyPr/>
        <a:lstStyle/>
        <a:p>
          <a:endParaRPr lang="en-US"/>
        </a:p>
      </dgm:t>
    </dgm:pt>
    <dgm:pt modelId="{548905EB-2EF5-44D0-BC22-43272880C1A9}" type="sibTrans" cxnId="{A5475EC0-F7FD-4C16-8DE5-8C6F3D638B6A}">
      <dgm:prSet/>
      <dgm:spPr/>
      <dgm:t>
        <a:bodyPr/>
        <a:lstStyle/>
        <a:p>
          <a:endParaRPr lang="en-US"/>
        </a:p>
      </dgm:t>
    </dgm:pt>
    <dgm:pt modelId="{43ABCDA6-6B9B-480B-9718-7997AAC0720E}">
      <dgm:prSet phldrT="[Text]" custT="1"/>
      <dgm:spPr/>
      <dgm:t>
        <a:bodyPr/>
        <a:lstStyle/>
        <a:p>
          <a:r>
            <a:rPr lang="en-US" sz="1400" b="1" dirty="0">
              <a:latin typeface="Arial" panose="020B0604020202020204" pitchFamily="34" charset="0"/>
              <a:cs typeface="Arial" panose="020B0604020202020204" pitchFamily="34" charset="0"/>
            </a:rPr>
            <a:t>MLTC </a:t>
          </a:r>
        </a:p>
        <a:p>
          <a:r>
            <a:rPr lang="en-US" sz="1400" b="1" dirty="0">
              <a:latin typeface="Arial" panose="020B0604020202020204" pitchFamily="34" charset="0"/>
              <a:cs typeface="Arial" panose="020B0604020202020204" pitchFamily="34" charset="0"/>
            </a:rPr>
            <a:t>Partially Capitated</a:t>
          </a:r>
        </a:p>
      </dgm:t>
    </dgm:pt>
    <dgm:pt modelId="{CA0D4F75-7567-499A-960C-8CD1B7CB69D0}" type="parTrans" cxnId="{2941C50F-A546-4F64-B6B1-768A31F0C98B}">
      <dgm:prSet/>
      <dgm:spPr/>
      <dgm:t>
        <a:bodyPr/>
        <a:lstStyle/>
        <a:p>
          <a:endParaRPr lang="en-US"/>
        </a:p>
      </dgm:t>
    </dgm:pt>
    <dgm:pt modelId="{5A7C278A-F787-4B8B-8E4C-3669445FFB4B}" type="sibTrans" cxnId="{2941C50F-A546-4F64-B6B1-768A31F0C98B}">
      <dgm:prSet/>
      <dgm:spPr/>
      <dgm:t>
        <a:bodyPr/>
        <a:lstStyle/>
        <a:p>
          <a:endParaRPr lang="en-US"/>
        </a:p>
      </dgm:t>
    </dgm:pt>
    <dgm:pt modelId="{32A6E2B2-F624-4190-9F04-8BAAD6E9874D}">
      <dgm:prSet phldrT="[Text]" custT="1"/>
      <dgm:spPr/>
      <dgm:t>
        <a:bodyPr/>
        <a:lstStyle/>
        <a:p>
          <a:r>
            <a:rPr lang="en-US" sz="3200" dirty="0">
              <a:latin typeface="Arial" panose="020B0604020202020204" pitchFamily="34" charset="0"/>
              <a:cs typeface="Arial" panose="020B0604020202020204" pitchFamily="34" charset="0"/>
            </a:rPr>
            <a:t>Fully Integrated Medicaid &amp; Medicare Plans</a:t>
          </a:r>
        </a:p>
      </dgm:t>
    </dgm:pt>
    <dgm:pt modelId="{50F1702A-6F6F-4BEA-BFA4-DF9F7C67CDA3}" type="parTrans" cxnId="{04FB3248-D99B-4C22-946E-B15A1AF6C7B8}">
      <dgm:prSet/>
      <dgm:spPr/>
      <dgm:t>
        <a:bodyPr/>
        <a:lstStyle/>
        <a:p>
          <a:endParaRPr lang="en-US"/>
        </a:p>
      </dgm:t>
    </dgm:pt>
    <dgm:pt modelId="{D63430FE-2AA3-4B23-BE84-6B4563B47CA7}" type="sibTrans" cxnId="{04FB3248-D99B-4C22-946E-B15A1AF6C7B8}">
      <dgm:prSet/>
      <dgm:spPr/>
      <dgm:t>
        <a:bodyPr/>
        <a:lstStyle/>
        <a:p>
          <a:endParaRPr lang="en-US"/>
        </a:p>
      </dgm:t>
    </dgm:pt>
    <dgm:pt modelId="{E4BA71E6-BFDB-4666-810B-E2DD1CA17767}">
      <dgm:prSet phldrT="[Text]" custT="1"/>
      <dgm:spPr/>
      <dgm:t>
        <a:bodyPr/>
        <a:lstStyle/>
        <a:p>
          <a:pPr>
            <a:lnSpc>
              <a:spcPct val="100000"/>
            </a:lnSpc>
            <a:spcAft>
              <a:spcPts val="0"/>
            </a:spcAft>
            <a:buFontTx/>
            <a:buNone/>
          </a:pPr>
          <a:r>
            <a:rPr lang="en-US" sz="1400" b="1" dirty="0">
              <a:latin typeface="Arial" panose="020B0604020202020204" pitchFamily="34" charset="0"/>
              <a:cs typeface="Arial" panose="020B0604020202020204" pitchFamily="34" charset="0"/>
            </a:rPr>
            <a:t>Medicaid Advantage Plus (MAP)</a:t>
          </a:r>
        </a:p>
      </dgm:t>
    </dgm:pt>
    <dgm:pt modelId="{7BCE40FE-79A9-4AD5-A432-21D599FF36B2}" type="parTrans" cxnId="{C0BA0496-2BF2-4D01-B0AB-02B915900D9E}">
      <dgm:prSet/>
      <dgm:spPr/>
      <dgm:t>
        <a:bodyPr/>
        <a:lstStyle/>
        <a:p>
          <a:endParaRPr lang="en-US"/>
        </a:p>
      </dgm:t>
    </dgm:pt>
    <dgm:pt modelId="{38B38B55-7BD6-4BE2-9DD1-DFB4E129CE5A}" type="sibTrans" cxnId="{C0BA0496-2BF2-4D01-B0AB-02B915900D9E}">
      <dgm:prSet/>
      <dgm:spPr/>
      <dgm:t>
        <a:bodyPr/>
        <a:lstStyle/>
        <a:p>
          <a:endParaRPr lang="en-US"/>
        </a:p>
      </dgm:t>
    </dgm:pt>
    <dgm:pt modelId="{B8D0B4CC-3D88-4DB2-BF19-5D2D6B62DB61}">
      <dgm:prSet phldrT="[Text]" custT="1"/>
      <dgm:spPr/>
      <dgm:t>
        <a:bodyPr/>
        <a:lstStyle/>
        <a:p>
          <a:r>
            <a:rPr lang="en-US" sz="1400" b="1" dirty="0">
              <a:latin typeface="Arial" panose="020B0604020202020204" pitchFamily="34" charset="0"/>
              <a:cs typeface="Arial" panose="020B0604020202020204" pitchFamily="34" charset="0"/>
            </a:rPr>
            <a:t>Integrated Benefit Duals (IB-Duals)</a:t>
          </a:r>
        </a:p>
        <a:p>
          <a:r>
            <a:rPr lang="en-US" sz="1400" b="1" dirty="0">
              <a:latin typeface="Arial" panose="020B0604020202020204" pitchFamily="34" charset="0"/>
              <a:cs typeface="Arial" panose="020B0604020202020204" pitchFamily="34" charset="0"/>
            </a:rPr>
            <a:t>Mainstream &amp; Aligned D-SNP</a:t>
          </a:r>
        </a:p>
        <a:p>
          <a:r>
            <a:rPr lang="en-US" sz="1400" b="1" dirty="0">
              <a:latin typeface="Arial" panose="020B0604020202020204" pitchFamily="34" charset="0"/>
              <a:cs typeface="Arial" panose="020B0604020202020204" pitchFamily="34" charset="0"/>
            </a:rPr>
            <a:t>HARP &amp; Aligned D-SNP*</a:t>
          </a:r>
        </a:p>
        <a:p>
          <a:r>
            <a:rPr lang="en-US" sz="1200" b="1" dirty="0">
              <a:latin typeface="Arial" panose="020B0604020202020204" pitchFamily="34" charset="0"/>
              <a:cs typeface="Arial" panose="020B0604020202020204" pitchFamily="34" charset="0"/>
            </a:rPr>
            <a:t>*Access to less than 120 days of LTSS</a:t>
          </a:r>
        </a:p>
      </dgm:t>
    </dgm:pt>
    <dgm:pt modelId="{6B6283A0-5D41-4910-8C74-931A8D7C2595}" type="parTrans" cxnId="{E73E6292-B9EA-46A9-8931-B4844A4B756E}">
      <dgm:prSet/>
      <dgm:spPr/>
      <dgm:t>
        <a:bodyPr/>
        <a:lstStyle/>
        <a:p>
          <a:endParaRPr lang="en-US"/>
        </a:p>
      </dgm:t>
    </dgm:pt>
    <dgm:pt modelId="{93A01BCA-9D49-409C-BB58-30906131740A}" type="sibTrans" cxnId="{E73E6292-B9EA-46A9-8931-B4844A4B756E}">
      <dgm:prSet/>
      <dgm:spPr/>
      <dgm:t>
        <a:bodyPr/>
        <a:lstStyle/>
        <a:p>
          <a:endParaRPr lang="en-US"/>
        </a:p>
      </dgm:t>
    </dgm:pt>
    <dgm:pt modelId="{40F94763-E713-4638-A3D1-101217499F6A}">
      <dgm:prSet custT="1"/>
      <dgm:spPr/>
      <dgm:t>
        <a:bodyPr/>
        <a:lstStyle/>
        <a:p>
          <a:r>
            <a:rPr lang="en-US" sz="1400" b="1" dirty="0">
              <a:latin typeface="Arial" panose="020B0604020202020204" pitchFamily="34" charset="0"/>
              <a:cs typeface="Arial" panose="020B0604020202020204" pitchFamily="34" charset="0"/>
            </a:rPr>
            <a:t>Program of All Inclusive Services for the Elderly (PACE)</a:t>
          </a:r>
        </a:p>
      </dgm:t>
    </dgm:pt>
    <dgm:pt modelId="{D79A4E5D-D5F5-4BA1-90FA-60F1C20FC499}" type="parTrans" cxnId="{5852B9BA-E575-41D1-B2C8-26CDE5C8C3B4}">
      <dgm:prSet/>
      <dgm:spPr/>
      <dgm:t>
        <a:bodyPr/>
        <a:lstStyle/>
        <a:p>
          <a:endParaRPr lang="en-US"/>
        </a:p>
      </dgm:t>
    </dgm:pt>
    <dgm:pt modelId="{75D73000-596E-4425-971B-96BD7BC39971}" type="sibTrans" cxnId="{5852B9BA-E575-41D1-B2C8-26CDE5C8C3B4}">
      <dgm:prSet/>
      <dgm:spPr/>
      <dgm:t>
        <a:bodyPr/>
        <a:lstStyle/>
        <a:p>
          <a:endParaRPr lang="en-US"/>
        </a:p>
      </dgm:t>
    </dgm:pt>
    <dgm:pt modelId="{AD189AA2-5602-458C-97B4-B65EA5338D31}" type="pres">
      <dgm:prSet presAssocID="{7E4AA09C-161A-4100-8E5B-A165EB897DB2}" presName="Name0" presStyleCnt="0">
        <dgm:presLayoutVars>
          <dgm:chMax val="3"/>
          <dgm:chPref val="1"/>
          <dgm:dir/>
          <dgm:animLvl val="lvl"/>
          <dgm:resizeHandles/>
        </dgm:presLayoutVars>
      </dgm:prSet>
      <dgm:spPr/>
    </dgm:pt>
    <dgm:pt modelId="{6768A22D-700B-4759-9256-F4C126F7DEEB}" type="pres">
      <dgm:prSet presAssocID="{7E4AA09C-161A-4100-8E5B-A165EB897DB2}" presName="outerBox" presStyleCnt="0"/>
      <dgm:spPr/>
    </dgm:pt>
    <dgm:pt modelId="{EF719FAE-B66C-44A8-8642-E1D689DFA50D}" type="pres">
      <dgm:prSet presAssocID="{7E4AA09C-161A-4100-8E5B-A165EB897DB2}" presName="outerBoxParent" presStyleLbl="node1" presStyleIdx="0" presStyleCnt="3" custLinFactNeighborX="-442" custLinFactNeighborY="4839"/>
      <dgm:spPr/>
    </dgm:pt>
    <dgm:pt modelId="{6EBF1FDB-B464-4DD2-BE1F-E1820AF0F8E9}" type="pres">
      <dgm:prSet presAssocID="{7E4AA09C-161A-4100-8E5B-A165EB897DB2}" presName="outerBoxChildren" presStyleCnt="0"/>
      <dgm:spPr/>
    </dgm:pt>
    <dgm:pt modelId="{4A18EAF3-B03F-4D7B-9C89-2BECF4DCF175}" type="pres">
      <dgm:prSet presAssocID="{A638857F-DE89-454E-B39A-03F9155DEA8F}" presName="oChild" presStyleLbl="fgAcc1" presStyleIdx="0" presStyleCnt="6" custScaleX="123077">
        <dgm:presLayoutVars>
          <dgm:bulletEnabled val="1"/>
        </dgm:presLayoutVars>
      </dgm:prSet>
      <dgm:spPr/>
    </dgm:pt>
    <dgm:pt modelId="{295702A9-3245-4E13-9028-E583ADCCDDBA}" type="pres">
      <dgm:prSet presAssocID="{7B0A1C68-7896-48F5-8F3B-509E4B41556E}" presName="outerSibTrans" presStyleCnt="0"/>
      <dgm:spPr/>
    </dgm:pt>
    <dgm:pt modelId="{4B3B6A84-7791-4EE8-A752-BAB18901C43B}" type="pres">
      <dgm:prSet presAssocID="{56EEF350-7F4E-4A22-98BD-3464910A889D}" presName="oChild" presStyleLbl="fgAcc1" presStyleIdx="1" presStyleCnt="6">
        <dgm:presLayoutVars>
          <dgm:bulletEnabled val="1"/>
        </dgm:presLayoutVars>
      </dgm:prSet>
      <dgm:spPr/>
    </dgm:pt>
    <dgm:pt modelId="{421A7A56-46C9-4974-950E-8851B4F91FC3}" type="pres">
      <dgm:prSet presAssocID="{7E4AA09C-161A-4100-8E5B-A165EB897DB2}" presName="middleBox" presStyleCnt="0"/>
      <dgm:spPr/>
    </dgm:pt>
    <dgm:pt modelId="{7CAF741D-C34C-49A3-BB81-3FA8CD206F81}" type="pres">
      <dgm:prSet presAssocID="{7E4AA09C-161A-4100-8E5B-A165EB897DB2}" presName="middleBoxParent" presStyleLbl="node1" presStyleIdx="1" presStyleCnt="3" custScaleX="104348" custScaleY="141169" custLinFactNeighborX="1489" custLinFactNeighborY="-15130"/>
      <dgm:spPr/>
    </dgm:pt>
    <dgm:pt modelId="{BEC74D23-397A-4B0F-8A75-C51CBF56F1B2}" type="pres">
      <dgm:prSet presAssocID="{7E4AA09C-161A-4100-8E5B-A165EB897DB2}" presName="middleBoxChildren" presStyleCnt="0"/>
      <dgm:spPr/>
    </dgm:pt>
    <dgm:pt modelId="{411A385C-A2D6-456C-AD71-61EE8B549B81}" type="pres">
      <dgm:prSet presAssocID="{43ABCDA6-6B9B-480B-9718-7997AAC0720E}" presName="mChild" presStyleLbl="fgAcc1" presStyleIdx="2" presStyleCnt="6" custScaleX="111418" custScaleY="206098" custLinFactNeighborX="-4507" custLinFactNeighborY="-55363">
        <dgm:presLayoutVars>
          <dgm:bulletEnabled val="1"/>
        </dgm:presLayoutVars>
      </dgm:prSet>
      <dgm:spPr/>
    </dgm:pt>
    <dgm:pt modelId="{22BED66D-36C2-4937-B14A-00A8C9245775}" type="pres">
      <dgm:prSet presAssocID="{7E4AA09C-161A-4100-8E5B-A165EB897DB2}" presName="centerBox" presStyleCnt="0"/>
      <dgm:spPr/>
    </dgm:pt>
    <dgm:pt modelId="{828918CA-DA69-44BA-ADE0-07E67505CA97}" type="pres">
      <dgm:prSet presAssocID="{7E4AA09C-161A-4100-8E5B-A165EB897DB2}" presName="centerBoxParent" presStyleLbl="node1" presStyleIdx="2" presStyleCnt="3" custScaleX="116577" custScaleY="178436" custLinFactNeighborX="1125" custLinFactNeighborY="-22079"/>
      <dgm:spPr/>
    </dgm:pt>
    <dgm:pt modelId="{22062440-385D-4A58-B2BC-B4856CAB76EC}" type="pres">
      <dgm:prSet presAssocID="{7E4AA09C-161A-4100-8E5B-A165EB897DB2}" presName="centerBoxChildren" presStyleCnt="0"/>
      <dgm:spPr/>
    </dgm:pt>
    <dgm:pt modelId="{FDDD298E-89CD-4C95-861A-58C64475B1EC}" type="pres">
      <dgm:prSet presAssocID="{E4BA71E6-BFDB-4666-810B-E2DD1CA17767}" presName="cChild" presStyleLbl="fgAcc1" presStyleIdx="3" presStyleCnt="6" custScaleX="104416" custScaleY="116615" custLinFactX="-12404" custLinFactNeighborX="-100000" custLinFactNeighborY="-46890">
        <dgm:presLayoutVars>
          <dgm:bulletEnabled val="1"/>
        </dgm:presLayoutVars>
      </dgm:prSet>
      <dgm:spPr/>
    </dgm:pt>
    <dgm:pt modelId="{F7827D77-4096-4299-A7D6-78831C025608}" type="pres">
      <dgm:prSet presAssocID="{38B38B55-7BD6-4BE2-9DD1-DFB4E129CE5A}" presName="centerSibTrans" presStyleCnt="0"/>
      <dgm:spPr/>
    </dgm:pt>
    <dgm:pt modelId="{76F93212-B9F6-483B-8BCF-4ECDCD1521D2}" type="pres">
      <dgm:prSet presAssocID="{40F94763-E713-4638-A3D1-101217499F6A}" presName="cChild" presStyleLbl="fgAcc1" presStyleIdx="4" presStyleCnt="6" custLinFactX="-7369" custLinFactNeighborX="-100000" custLinFactNeighborY="-46237">
        <dgm:presLayoutVars>
          <dgm:bulletEnabled val="1"/>
        </dgm:presLayoutVars>
      </dgm:prSet>
      <dgm:spPr/>
    </dgm:pt>
    <dgm:pt modelId="{7EC4E192-827C-4049-A568-0AC86EFE210A}" type="pres">
      <dgm:prSet presAssocID="{75D73000-596E-4425-971B-96BD7BC39971}" presName="centerSibTrans" presStyleCnt="0"/>
      <dgm:spPr/>
    </dgm:pt>
    <dgm:pt modelId="{8F37C792-4B36-4F99-AE2D-F41DE1C2FEF3}" type="pres">
      <dgm:prSet presAssocID="{B8D0B4CC-3D88-4DB2-BF19-5D2D6B62DB61}" presName="cChild" presStyleLbl="fgAcc1" presStyleIdx="5" presStyleCnt="6" custScaleX="73420" custScaleY="298940" custLinFactX="19372" custLinFactNeighborX="100000" custLinFactNeighborY="-54293">
        <dgm:presLayoutVars>
          <dgm:bulletEnabled val="1"/>
        </dgm:presLayoutVars>
      </dgm:prSet>
      <dgm:spPr/>
    </dgm:pt>
  </dgm:ptLst>
  <dgm:cxnLst>
    <dgm:cxn modelId="{2941C50F-A546-4F64-B6B1-768A31F0C98B}" srcId="{D35F52E1-814B-4ADA-BB9B-1A81553202F1}" destId="{43ABCDA6-6B9B-480B-9718-7997AAC0720E}" srcOrd="0" destOrd="0" parTransId="{CA0D4F75-7567-499A-960C-8CD1B7CB69D0}" sibTransId="{5A7C278A-F787-4B8B-8E4C-3669445FFB4B}"/>
    <dgm:cxn modelId="{B6BE8714-B025-4100-8F5B-8160B182F77B}" type="presOf" srcId="{56EEF350-7F4E-4A22-98BD-3464910A889D}" destId="{4B3B6A84-7791-4EE8-A752-BAB18901C43B}" srcOrd="0" destOrd="0" presId="urn:microsoft.com/office/officeart/2005/8/layout/target2"/>
    <dgm:cxn modelId="{EB292022-9790-4E92-B48F-EF526646FA89}" type="presOf" srcId="{D35F52E1-814B-4ADA-BB9B-1A81553202F1}" destId="{7CAF741D-C34C-49A3-BB81-3FA8CD206F81}" srcOrd="0" destOrd="0" presId="urn:microsoft.com/office/officeart/2005/8/layout/target2"/>
    <dgm:cxn modelId="{CE811A62-DCB9-4F31-AB50-14B61A5DCC5B}" srcId="{76BD9BBC-CF14-4429-9504-E5717119F9C3}" destId="{56EEF350-7F4E-4A22-98BD-3464910A889D}" srcOrd="1" destOrd="0" parTransId="{818A8AC7-70B0-4B44-A615-85EA199B7F23}" sibTransId="{7A9CF06E-9A63-4657-A9F9-BDD704C3E1E1}"/>
    <dgm:cxn modelId="{CC60AB42-9341-4011-81E1-2BFD423A6995}" type="presOf" srcId="{32A6E2B2-F624-4190-9F04-8BAAD6E9874D}" destId="{828918CA-DA69-44BA-ADE0-07E67505CA97}" srcOrd="0" destOrd="0" presId="urn:microsoft.com/office/officeart/2005/8/layout/target2"/>
    <dgm:cxn modelId="{04FB3248-D99B-4C22-946E-B15A1AF6C7B8}" srcId="{7E4AA09C-161A-4100-8E5B-A165EB897DB2}" destId="{32A6E2B2-F624-4190-9F04-8BAAD6E9874D}" srcOrd="2" destOrd="0" parTransId="{50F1702A-6F6F-4BEA-BFA4-DF9F7C67CDA3}" sibTransId="{D63430FE-2AA3-4B23-BE84-6B4563B47CA7}"/>
    <dgm:cxn modelId="{EA34BE4B-DF4B-48A9-8146-F41105FFAACA}" type="presOf" srcId="{B8D0B4CC-3D88-4DB2-BF19-5D2D6B62DB61}" destId="{8F37C792-4B36-4F99-AE2D-F41DE1C2FEF3}" srcOrd="0" destOrd="0" presId="urn:microsoft.com/office/officeart/2005/8/layout/target2"/>
    <dgm:cxn modelId="{5C7DD16D-CA50-4F10-B4FF-2A001AEFF85F}" type="presOf" srcId="{A638857F-DE89-454E-B39A-03F9155DEA8F}" destId="{4A18EAF3-B03F-4D7B-9C89-2BECF4DCF175}" srcOrd="0" destOrd="0" presId="urn:microsoft.com/office/officeart/2005/8/layout/target2"/>
    <dgm:cxn modelId="{80183E53-6E88-4C3A-AB17-5E89225B36A8}" type="presOf" srcId="{40F94763-E713-4638-A3D1-101217499F6A}" destId="{76F93212-B9F6-483B-8BCF-4ECDCD1521D2}" srcOrd="0" destOrd="0" presId="urn:microsoft.com/office/officeart/2005/8/layout/target2"/>
    <dgm:cxn modelId="{E261E788-FE3F-42F4-8B1F-F1FA5F52050F}" srcId="{7E4AA09C-161A-4100-8E5B-A165EB897DB2}" destId="{76BD9BBC-CF14-4429-9504-E5717119F9C3}" srcOrd="0" destOrd="0" parTransId="{70DDC2EA-CF95-48C0-B63D-3871ABC036E3}" sibTransId="{755548DD-D31C-4881-A1B8-3C403BE1BFDE}"/>
    <dgm:cxn modelId="{E73E6292-B9EA-46A9-8931-B4844A4B756E}" srcId="{32A6E2B2-F624-4190-9F04-8BAAD6E9874D}" destId="{B8D0B4CC-3D88-4DB2-BF19-5D2D6B62DB61}" srcOrd="2" destOrd="0" parTransId="{6B6283A0-5D41-4910-8C74-931A8D7C2595}" sibTransId="{93A01BCA-9D49-409C-BB58-30906131740A}"/>
    <dgm:cxn modelId="{C0BA0496-2BF2-4D01-B0AB-02B915900D9E}" srcId="{32A6E2B2-F624-4190-9F04-8BAAD6E9874D}" destId="{E4BA71E6-BFDB-4666-810B-E2DD1CA17767}" srcOrd="0" destOrd="0" parTransId="{7BCE40FE-79A9-4AD5-A432-21D599FF36B2}" sibTransId="{38B38B55-7BD6-4BE2-9DD1-DFB4E129CE5A}"/>
    <dgm:cxn modelId="{8E8E1EB2-5563-413E-97BB-40DD528C2895}" type="presOf" srcId="{E4BA71E6-BFDB-4666-810B-E2DD1CA17767}" destId="{FDDD298E-89CD-4C95-861A-58C64475B1EC}" srcOrd="0" destOrd="0" presId="urn:microsoft.com/office/officeart/2005/8/layout/target2"/>
    <dgm:cxn modelId="{5852B9BA-E575-41D1-B2C8-26CDE5C8C3B4}" srcId="{32A6E2B2-F624-4190-9F04-8BAAD6E9874D}" destId="{40F94763-E713-4638-A3D1-101217499F6A}" srcOrd="1" destOrd="0" parTransId="{D79A4E5D-D5F5-4BA1-90FA-60F1C20FC499}" sibTransId="{75D73000-596E-4425-971B-96BD7BC39971}"/>
    <dgm:cxn modelId="{A5475EC0-F7FD-4C16-8DE5-8C6F3D638B6A}" srcId="{7E4AA09C-161A-4100-8E5B-A165EB897DB2}" destId="{D35F52E1-814B-4ADA-BB9B-1A81553202F1}" srcOrd="1" destOrd="0" parTransId="{88CF3CAD-93F2-4FDE-93A0-8B28239BA0E5}" sibTransId="{548905EB-2EF5-44D0-BC22-43272880C1A9}"/>
    <dgm:cxn modelId="{203616C9-DD64-41E2-8744-7ED5E7BE9BF5}" type="presOf" srcId="{76BD9BBC-CF14-4429-9504-E5717119F9C3}" destId="{EF719FAE-B66C-44A8-8642-E1D689DFA50D}" srcOrd="0" destOrd="0" presId="urn:microsoft.com/office/officeart/2005/8/layout/target2"/>
    <dgm:cxn modelId="{15494FD9-6445-40E3-9BF9-4D1E5F5F2127}" type="presOf" srcId="{7E4AA09C-161A-4100-8E5B-A165EB897DB2}" destId="{AD189AA2-5602-458C-97B4-B65EA5338D31}" srcOrd="0" destOrd="0" presId="urn:microsoft.com/office/officeart/2005/8/layout/target2"/>
    <dgm:cxn modelId="{0D42EDE5-8B11-4851-8605-8F24034508B4}" srcId="{76BD9BBC-CF14-4429-9504-E5717119F9C3}" destId="{A638857F-DE89-454E-B39A-03F9155DEA8F}" srcOrd="0" destOrd="0" parTransId="{8086F0C4-E40A-4F99-A677-2A5AE072228B}" sibTransId="{7B0A1C68-7896-48F5-8F3B-509E4B41556E}"/>
    <dgm:cxn modelId="{D3AE90F5-D8F8-4B16-8A26-0A469F8A11A9}" type="presOf" srcId="{43ABCDA6-6B9B-480B-9718-7997AAC0720E}" destId="{411A385C-A2D6-456C-AD71-61EE8B549B81}" srcOrd="0" destOrd="0" presId="urn:microsoft.com/office/officeart/2005/8/layout/target2"/>
    <dgm:cxn modelId="{69D05215-625F-4B2A-8353-3E222AF798BD}" type="presParOf" srcId="{AD189AA2-5602-458C-97B4-B65EA5338D31}" destId="{6768A22D-700B-4759-9256-F4C126F7DEEB}" srcOrd="0" destOrd="0" presId="urn:microsoft.com/office/officeart/2005/8/layout/target2"/>
    <dgm:cxn modelId="{E1029DEE-1B56-440B-A854-FE1B6BAC08F3}" type="presParOf" srcId="{6768A22D-700B-4759-9256-F4C126F7DEEB}" destId="{EF719FAE-B66C-44A8-8642-E1D689DFA50D}" srcOrd="0" destOrd="0" presId="urn:microsoft.com/office/officeart/2005/8/layout/target2"/>
    <dgm:cxn modelId="{28C22863-A219-4C80-A29B-4721ADC5AD82}" type="presParOf" srcId="{6768A22D-700B-4759-9256-F4C126F7DEEB}" destId="{6EBF1FDB-B464-4DD2-BE1F-E1820AF0F8E9}" srcOrd="1" destOrd="0" presId="urn:microsoft.com/office/officeart/2005/8/layout/target2"/>
    <dgm:cxn modelId="{F68DEC8C-3803-4C36-B9F6-B1FA09EAAD95}" type="presParOf" srcId="{6EBF1FDB-B464-4DD2-BE1F-E1820AF0F8E9}" destId="{4A18EAF3-B03F-4D7B-9C89-2BECF4DCF175}" srcOrd="0" destOrd="0" presId="urn:microsoft.com/office/officeart/2005/8/layout/target2"/>
    <dgm:cxn modelId="{485A999C-D95D-4848-94D8-B557FBD06892}" type="presParOf" srcId="{6EBF1FDB-B464-4DD2-BE1F-E1820AF0F8E9}" destId="{295702A9-3245-4E13-9028-E583ADCCDDBA}" srcOrd="1" destOrd="0" presId="urn:microsoft.com/office/officeart/2005/8/layout/target2"/>
    <dgm:cxn modelId="{2143C485-C531-4B3D-94EB-D0EF41FECB26}" type="presParOf" srcId="{6EBF1FDB-B464-4DD2-BE1F-E1820AF0F8E9}" destId="{4B3B6A84-7791-4EE8-A752-BAB18901C43B}" srcOrd="2" destOrd="0" presId="urn:microsoft.com/office/officeart/2005/8/layout/target2"/>
    <dgm:cxn modelId="{2E1F7FE6-5EF3-44DC-99D6-DB5A9D3272E6}" type="presParOf" srcId="{AD189AA2-5602-458C-97B4-B65EA5338D31}" destId="{421A7A56-46C9-4974-950E-8851B4F91FC3}" srcOrd="1" destOrd="0" presId="urn:microsoft.com/office/officeart/2005/8/layout/target2"/>
    <dgm:cxn modelId="{7D4CBD7D-AE43-434F-A692-82D591BBD2F2}" type="presParOf" srcId="{421A7A56-46C9-4974-950E-8851B4F91FC3}" destId="{7CAF741D-C34C-49A3-BB81-3FA8CD206F81}" srcOrd="0" destOrd="0" presId="urn:microsoft.com/office/officeart/2005/8/layout/target2"/>
    <dgm:cxn modelId="{D8DDD57D-CA27-404E-BC39-5BDD23131696}" type="presParOf" srcId="{421A7A56-46C9-4974-950E-8851B4F91FC3}" destId="{BEC74D23-397A-4B0F-8A75-C51CBF56F1B2}" srcOrd="1" destOrd="0" presId="urn:microsoft.com/office/officeart/2005/8/layout/target2"/>
    <dgm:cxn modelId="{D5A89321-B42B-44B5-81D9-E6F00F650DC7}" type="presParOf" srcId="{BEC74D23-397A-4B0F-8A75-C51CBF56F1B2}" destId="{411A385C-A2D6-456C-AD71-61EE8B549B81}" srcOrd="0" destOrd="0" presId="urn:microsoft.com/office/officeart/2005/8/layout/target2"/>
    <dgm:cxn modelId="{B1B5FE6E-6DA6-49C4-B7EB-2625E92802C9}" type="presParOf" srcId="{AD189AA2-5602-458C-97B4-B65EA5338D31}" destId="{22BED66D-36C2-4937-B14A-00A8C9245775}" srcOrd="2" destOrd="0" presId="urn:microsoft.com/office/officeart/2005/8/layout/target2"/>
    <dgm:cxn modelId="{DC5527F6-F4B2-4627-958E-B7EA8CB29289}" type="presParOf" srcId="{22BED66D-36C2-4937-B14A-00A8C9245775}" destId="{828918CA-DA69-44BA-ADE0-07E67505CA97}" srcOrd="0" destOrd="0" presId="urn:microsoft.com/office/officeart/2005/8/layout/target2"/>
    <dgm:cxn modelId="{8DBD9CF1-60AD-497C-AA70-B911C0813B94}" type="presParOf" srcId="{22BED66D-36C2-4937-B14A-00A8C9245775}" destId="{22062440-385D-4A58-B2BC-B4856CAB76EC}" srcOrd="1" destOrd="0" presId="urn:microsoft.com/office/officeart/2005/8/layout/target2"/>
    <dgm:cxn modelId="{EC78387B-E9E3-40A0-A089-60AE960EC46B}" type="presParOf" srcId="{22062440-385D-4A58-B2BC-B4856CAB76EC}" destId="{FDDD298E-89CD-4C95-861A-58C64475B1EC}" srcOrd="0" destOrd="0" presId="urn:microsoft.com/office/officeart/2005/8/layout/target2"/>
    <dgm:cxn modelId="{B0F5C25B-7E19-4B7E-ABA3-F37215236F65}" type="presParOf" srcId="{22062440-385D-4A58-B2BC-B4856CAB76EC}" destId="{F7827D77-4096-4299-A7D6-78831C025608}" srcOrd="1" destOrd="0" presId="urn:microsoft.com/office/officeart/2005/8/layout/target2"/>
    <dgm:cxn modelId="{7C92D34A-E661-4D74-8396-ACB14F92A5E9}" type="presParOf" srcId="{22062440-385D-4A58-B2BC-B4856CAB76EC}" destId="{76F93212-B9F6-483B-8BCF-4ECDCD1521D2}" srcOrd="2" destOrd="0" presId="urn:microsoft.com/office/officeart/2005/8/layout/target2"/>
    <dgm:cxn modelId="{05B60E4C-92F6-4C99-8694-382FD69A00AC}" type="presParOf" srcId="{22062440-385D-4A58-B2BC-B4856CAB76EC}" destId="{7EC4E192-827C-4049-A568-0AC86EFE210A}" srcOrd="3" destOrd="0" presId="urn:microsoft.com/office/officeart/2005/8/layout/target2"/>
    <dgm:cxn modelId="{232E4FFA-6723-4DBB-8692-0A0E695BCCC2}" type="presParOf" srcId="{22062440-385D-4A58-B2BC-B4856CAB76EC}" destId="{8F37C792-4B36-4F99-AE2D-F41DE1C2FEF3}" srcOrd="4"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054F5C-14B0-4339-876E-98EB7DDD667D}"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7E0E002B-B191-408A-AA52-B31DE7EC8660}">
      <dgm:prSet phldrT="[Text]" custT="1"/>
      <dgm:spPr/>
      <dgm:t>
        <a:bodyPr/>
        <a:lstStyle/>
        <a:p>
          <a:pPr>
            <a:spcAft>
              <a:spcPts val="0"/>
            </a:spcAft>
          </a:pPr>
          <a:r>
            <a:rPr lang="en-US" sz="1600" b="1" dirty="0">
              <a:latin typeface="Arial" panose="020B0604020202020204" pitchFamily="34" charset="0"/>
              <a:cs typeface="Arial" panose="020B0604020202020204" pitchFamily="34" charset="0"/>
            </a:rPr>
            <a:t>MLTC Partial Cap</a:t>
          </a:r>
        </a:p>
        <a:p>
          <a:pPr>
            <a:spcAft>
              <a:spcPct val="35000"/>
            </a:spcAft>
          </a:pPr>
          <a:r>
            <a:rPr lang="en-US" sz="1200" b="1" dirty="0">
              <a:latin typeface="Arial" panose="020B0604020202020204" pitchFamily="34" charset="0"/>
              <a:cs typeface="Arial" panose="020B0604020202020204" pitchFamily="34" charset="0"/>
            </a:rPr>
            <a:t>1115 Waiver</a:t>
          </a:r>
        </a:p>
      </dgm:t>
    </dgm:pt>
    <dgm:pt modelId="{DA0928E5-A48A-42AC-9258-BDC26EB29F11}" type="parTrans" cxnId="{4BB2DFB4-4BE0-44E7-ADBC-D0553E171A7F}">
      <dgm:prSet/>
      <dgm:spPr/>
      <dgm:t>
        <a:bodyPr/>
        <a:lstStyle/>
        <a:p>
          <a:endParaRPr lang="en-US"/>
        </a:p>
      </dgm:t>
    </dgm:pt>
    <dgm:pt modelId="{A7116913-5155-469C-9904-BF75C5F448B3}" type="sibTrans" cxnId="{4BB2DFB4-4BE0-44E7-ADBC-D0553E171A7F}">
      <dgm:prSet/>
      <dgm:spPr/>
      <dgm:t>
        <a:bodyPr/>
        <a:lstStyle/>
        <a:p>
          <a:endParaRPr lang="en-US"/>
        </a:p>
      </dgm:t>
    </dgm:pt>
    <dgm:pt modelId="{F15DEA21-D42E-4B6B-A7BF-10D4849B7503}">
      <dgm:prSet phldrT="[Text]"/>
      <dgm:spPr/>
      <dgm:t>
        <a:bodyPr/>
        <a:lstStyle/>
        <a:p>
          <a:r>
            <a:rPr lang="en-US" dirty="0"/>
            <a:t>Individuals seeking/needing 120+ days of long term services and supports (LTSS): voluntary &amp; mandatory </a:t>
          </a:r>
        </a:p>
      </dgm:t>
    </dgm:pt>
    <dgm:pt modelId="{42B476B6-F207-47B2-B7ED-8772C6F8FE85}" type="parTrans" cxnId="{CDAE8BFF-F28B-4DFB-A3F8-FF4B6A5DA573}">
      <dgm:prSet/>
      <dgm:spPr/>
      <dgm:t>
        <a:bodyPr/>
        <a:lstStyle/>
        <a:p>
          <a:endParaRPr lang="en-US"/>
        </a:p>
      </dgm:t>
    </dgm:pt>
    <dgm:pt modelId="{118B4E35-ADB9-455A-8748-33EFEC1B6A8C}" type="sibTrans" cxnId="{CDAE8BFF-F28B-4DFB-A3F8-FF4B6A5DA573}">
      <dgm:prSet/>
      <dgm:spPr/>
      <dgm:t>
        <a:bodyPr/>
        <a:lstStyle/>
        <a:p>
          <a:endParaRPr lang="en-US"/>
        </a:p>
      </dgm:t>
    </dgm:pt>
    <dgm:pt modelId="{2808E441-EAE9-4A33-87B4-D9DAAD3F107D}">
      <dgm:prSet phldrT="[Text]" custT="1"/>
      <dgm:spPr/>
      <dgm:t>
        <a:bodyPr/>
        <a:lstStyle/>
        <a:p>
          <a:r>
            <a:rPr lang="en-US" sz="1100" dirty="0"/>
            <a:t>Voluntary or default enrollment </a:t>
          </a:r>
        </a:p>
      </dgm:t>
    </dgm:pt>
    <dgm:pt modelId="{E5E057D8-F8A0-4400-9E47-101B2F07ECB9}" type="parTrans" cxnId="{44A430AC-4D47-4762-83FF-27DA21DFEB53}">
      <dgm:prSet/>
      <dgm:spPr/>
      <dgm:t>
        <a:bodyPr/>
        <a:lstStyle/>
        <a:p>
          <a:endParaRPr lang="en-US"/>
        </a:p>
      </dgm:t>
    </dgm:pt>
    <dgm:pt modelId="{80B1DA04-95D0-4720-9DCF-8F6647321711}" type="sibTrans" cxnId="{44A430AC-4D47-4762-83FF-27DA21DFEB53}">
      <dgm:prSet/>
      <dgm:spPr/>
      <dgm:t>
        <a:bodyPr/>
        <a:lstStyle/>
        <a:p>
          <a:endParaRPr lang="en-US"/>
        </a:p>
      </dgm:t>
    </dgm:pt>
    <dgm:pt modelId="{871ABF24-10D6-4DA8-9F39-B15BA7C3C19A}">
      <dgm:prSet phldrT="[Text]" custT="1"/>
      <dgm:spPr/>
      <dgm:t>
        <a:bodyPr/>
        <a:lstStyle/>
        <a:p>
          <a:pPr>
            <a:spcAft>
              <a:spcPts val="0"/>
            </a:spcAft>
          </a:pPr>
          <a:r>
            <a:rPr lang="en-US" sz="1600" b="1" dirty="0">
              <a:latin typeface="Arial" panose="020B0604020202020204" pitchFamily="34" charset="0"/>
              <a:cs typeface="Arial" panose="020B0604020202020204" pitchFamily="34" charset="0"/>
            </a:rPr>
            <a:t>PACE</a:t>
          </a:r>
        </a:p>
        <a:p>
          <a:pPr>
            <a:spcAft>
              <a:spcPct val="35000"/>
            </a:spcAft>
          </a:pPr>
          <a:r>
            <a:rPr lang="en-US" sz="1200" b="1" dirty="0">
              <a:latin typeface="Arial" panose="020B0604020202020204" pitchFamily="34" charset="0"/>
              <a:cs typeface="Arial" panose="020B0604020202020204" pitchFamily="34" charset="0"/>
            </a:rPr>
            <a:t>Section 1934 SS Act</a:t>
          </a:r>
        </a:p>
      </dgm:t>
    </dgm:pt>
    <dgm:pt modelId="{64C4D2AE-900B-4E2C-BC74-C397E3FEED51}" type="parTrans" cxnId="{B03F9103-0602-4D86-A07E-B26A7C76EEF8}">
      <dgm:prSet/>
      <dgm:spPr/>
      <dgm:t>
        <a:bodyPr/>
        <a:lstStyle/>
        <a:p>
          <a:endParaRPr lang="en-US"/>
        </a:p>
      </dgm:t>
    </dgm:pt>
    <dgm:pt modelId="{93BC0BC9-2C1B-4EE6-9993-639DC86F2BFA}" type="sibTrans" cxnId="{B03F9103-0602-4D86-A07E-B26A7C76EEF8}">
      <dgm:prSet/>
      <dgm:spPr/>
      <dgm:t>
        <a:bodyPr/>
        <a:lstStyle/>
        <a:p>
          <a:endParaRPr lang="en-US"/>
        </a:p>
      </dgm:t>
    </dgm:pt>
    <dgm:pt modelId="{7ECE47DE-D9CA-48D2-9D51-B1B465C56AF0}">
      <dgm:prSet phldrT="[Text]"/>
      <dgm:spPr/>
      <dgm:t>
        <a:bodyPr/>
        <a:lstStyle/>
        <a:p>
          <a:r>
            <a:rPr lang="en-US" dirty="0"/>
            <a:t>Voluntary enrollment only</a:t>
          </a:r>
        </a:p>
      </dgm:t>
    </dgm:pt>
    <dgm:pt modelId="{BDF6A438-2A4F-4449-AF17-6DAB37655ECA}" type="parTrans" cxnId="{F90099F9-69A6-4662-AD72-E4A842D98819}">
      <dgm:prSet/>
      <dgm:spPr/>
      <dgm:t>
        <a:bodyPr/>
        <a:lstStyle/>
        <a:p>
          <a:endParaRPr lang="en-US"/>
        </a:p>
      </dgm:t>
    </dgm:pt>
    <dgm:pt modelId="{7746F8FE-DBD8-448C-BD87-CDE300B301D1}" type="sibTrans" cxnId="{F90099F9-69A6-4662-AD72-E4A842D98819}">
      <dgm:prSet/>
      <dgm:spPr/>
      <dgm:t>
        <a:bodyPr/>
        <a:lstStyle/>
        <a:p>
          <a:endParaRPr lang="en-US"/>
        </a:p>
      </dgm:t>
    </dgm:pt>
    <dgm:pt modelId="{E9A7211B-7277-4F05-AB27-3320D919A68E}">
      <dgm:prSet phldrT="[Text]" custT="1"/>
      <dgm:spPr/>
      <dgm:t>
        <a:bodyPr/>
        <a:lstStyle/>
        <a:p>
          <a:pPr>
            <a:spcAft>
              <a:spcPts val="0"/>
            </a:spcAft>
          </a:pPr>
          <a:r>
            <a:rPr lang="en-US" sz="1600" b="1" dirty="0">
              <a:latin typeface="Arial" panose="020B0604020202020204" pitchFamily="34" charset="0"/>
              <a:cs typeface="Arial" panose="020B0604020202020204" pitchFamily="34" charset="0"/>
            </a:rPr>
            <a:t>MAP</a:t>
          </a:r>
        </a:p>
        <a:p>
          <a:pPr>
            <a:spcAft>
              <a:spcPct val="35000"/>
            </a:spcAft>
          </a:pPr>
          <a:r>
            <a:rPr lang="en-US" sz="1200" b="1" dirty="0">
              <a:latin typeface="Arial" panose="020B0604020202020204" pitchFamily="34" charset="0"/>
              <a:cs typeface="Arial" panose="020B0604020202020204" pitchFamily="34" charset="0"/>
            </a:rPr>
            <a:t>1115 Waiver</a:t>
          </a:r>
        </a:p>
      </dgm:t>
    </dgm:pt>
    <dgm:pt modelId="{7B49BA60-E902-4406-A41A-6E9D340D8265}" type="sibTrans" cxnId="{BA87BF17-654C-406F-90FE-3A374E8B5ED1}">
      <dgm:prSet/>
      <dgm:spPr/>
      <dgm:t>
        <a:bodyPr/>
        <a:lstStyle/>
        <a:p>
          <a:endParaRPr lang="en-US"/>
        </a:p>
      </dgm:t>
    </dgm:pt>
    <dgm:pt modelId="{86662A9E-0DDF-488A-9DB6-A089CF198671}" type="parTrans" cxnId="{BA87BF17-654C-406F-90FE-3A374E8B5ED1}">
      <dgm:prSet/>
      <dgm:spPr/>
      <dgm:t>
        <a:bodyPr/>
        <a:lstStyle/>
        <a:p>
          <a:endParaRPr lang="en-US"/>
        </a:p>
      </dgm:t>
    </dgm:pt>
    <dgm:pt modelId="{ADCDF1F5-24E7-4BC1-97E2-366DB8C28C5C}">
      <dgm:prSet phldrT="[Text]"/>
      <dgm:spPr/>
      <dgm:t>
        <a:bodyPr/>
        <a:lstStyle/>
        <a:p>
          <a:r>
            <a:rPr lang="en-US" dirty="0"/>
            <a:t>Care management for Medicaid LTSS;</a:t>
          </a:r>
        </a:p>
      </dgm:t>
    </dgm:pt>
    <dgm:pt modelId="{6D4C6CFB-D209-4D3C-9E15-666268A9687E}" type="parTrans" cxnId="{4CA4A2F3-7529-4A24-888A-B496FA792704}">
      <dgm:prSet/>
      <dgm:spPr/>
      <dgm:t>
        <a:bodyPr/>
        <a:lstStyle/>
        <a:p>
          <a:endParaRPr lang="en-US"/>
        </a:p>
      </dgm:t>
    </dgm:pt>
    <dgm:pt modelId="{059573DB-7425-4BBD-B91C-F61F7510D6C0}" type="sibTrans" cxnId="{4CA4A2F3-7529-4A24-888A-B496FA792704}">
      <dgm:prSet/>
      <dgm:spPr/>
      <dgm:t>
        <a:bodyPr/>
        <a:lstStyle/>
        <a:p>
          <a:endParaRPr lang="en-US"/>
        </a:p>
      </dgm:t>
    </dgm:pt>
    <dgm:pt modelId="{498DDC04-F1B9-4B32-B2A1-5C5B8A5E9E40}">
      <dgm:prSet phldrT="[Text]"/>
      <dgm:spPr/>
      <dgm:t>
        <a:bodyPr/>
        <a:lstStyle/>
        <a:p>
          <a:r>
            <a:rPr lang="en-US" dirty="0"/>
            <a:t>BH Medicaid and Medicare services through fee-for-service (FFS)</a:t>
          </a:r>
        </a:p>
      </dgm:t>
    </dgm:pt>
    <dgm:pt modelId="{BD4E68FC-08BA-4670-9D05-862096C2B4B4}" type="parTrans" cxnId="{E9145982-EC80-4118-BC25-3787B6CAAD28}">
      <dgm:prSet/>
      <dgm:spPr/>
      <dgm:t>
        <a:bodyPr/>
        <a:lstStyle/>
        <a:p>
          <a:endParaRPr lang="en-US"/>
        </a:p>
      </dgm:t>
    </dgm:pt>
    <dgm:pt modelId="{59A96899-02B2-45E2-A238-1D6010681292}" type="sibTrans" cxnId="{E9145982-EC80-4118-BC25-3787B6CAAD28}">
      <dgm:prSet/>
      <dgm:spPr/>
      <dgm:t>
        <a:bodyPr/>
        <a:lstStyle/>
        <a:p>
          <a:endParaRPr lang="en-US"/>
        </a:p>
      </dgm:t>
    </dgm:pt>
    <dgm:pt modelId="{43906A65-5EEB-4929-9172-B2D1E3BB3488}">
      <dgm:prSet phldrT="[Text]"/>
      <dgm:spPr/>
      <dgm:t>
        <a:bodyPr/>
        <a:lstStyle/>
        <a:p>
          <a:r>
            <a:rPr lang="en-US" sz="1100" dirty="0"/>
            <a:t>Care management for all Medicaid LTSS, Medicaid BH (January 2023 carve-in) and Medicare services</a:t>
          </a:r>
        </a:p>
      </dgm:t>
    </dgm:pt>
    <dgm:pt modelId="{B7456B04-4E2F-4A3A-B00A-1F6D1A4BEDF2}" type="parTrans" cxnId="{A67DF744-216C-47DF-8A60-02D5E099E799}">
      <dgm:prSet/>
      <dgm:spPr/>
      <dgm:t>
        <a:bodyPr/>
        <a:lstStyle/>
        <a:p>
          <a:endParaRPr lang="en-US"/>
        </a:p>
      </dgm:t>
    </dgm:pt>
    <dgm:pt modelId="{88CA13A6-BBAC-4F88-8458-244DAE551A5E}" type="sibTrans" cxnId="{A67DF744-216C-47DF-8A60-02D5E099E799}">
      <dgm:prSet/>
      <dgm:spPr/>
      <dgm:t>
        <a:bodyPr/>
        <a:lstStyle/>
        <a:p>
          <a:endParaRPr lang="en-US"/>
        </a:p>
      </dgm:t>
    </dgm:pt>
    <dgm:pt modelId="{3244654B-E0FC-47FA-84DC-E5C5B5A2FBC8}">
      <dgm:prSet phldrT="[Text]"/>
      <dgm:spPr/>
      <dgm:t>
        <a:bodyPr/>
        <a:lstStyle/>
        <a:p>
          <a:r>
            <a:rPr lang="en-US" dirty="0"/>
            <a:t>Care management for all Medicaid LTSS, Medicaid BH services, and Medicare services</a:t>
          </a:r>
        </a:p>
      </dgm:t>
    </dgm:pt>
    <dgm:pt modelId="{66F7ECD6-C356-4F28-AF44-3088972E76C9}" type="parTrans" cxnId="{3811F588-00A6-4873-AA60-F54C27715483}">
      <dgm:prSet/>
      <dgm:spPr/>
      <dgm:t>
        <a:bodyPr/>
        <a:lstStyle/>
        <a:p>
          <a:endParaRPr lang="en-US"/>
        </a:p>
      </dgm:t>
    </dgm:pt>
    <dgm:pt modelId="{5EC61213-F1E8-454C-8D79-2F232704BA9F}" type="sibTrans" cxnId="{3811F588-00A6-4873-AA60-F54C27715483}">
      <dgm:prSet/>
      <dgm:spPr/>
      <dgm:t>
        <a:bodyPr/>
        <a:lstStyle/>
        <a:p>
          <a:endParaRPr lang="en-US"/>
        </a:p>
      </dgm:t>
    </dgm:pt>
    <dgm:pt modelId="{A389CFA9-10CA-4EEB-9BA3-0FF4F845E4D9}">
      <dgm:prSet phldrT="[Text]"/>
      <dgm:spPr/>
      <dgm:t>
        <a:bodyPr/>
        <a:lstStyle/>
        <a:p>
          <a:r>
            <a:rPr lang="en-US" dirty="0"/>
            <a:t>Medicaid only &amp; dually eligible for Medicaid &amp; Medicare (Duals)</a:t>
          </a:r>
        </a:p>
      </dgm:t>
    </dgm:pt>
    <dgm:pt modelId="{307572BB-C565-427A-8CD8-F9A0049144CA}" type="parTrans" cxnId="{67E46A23-91B4-4BCC-8418-B6092C55A271}">
      <dgm:prSet/>
      <dgm:spPr/>
      <dgm:t>
        <a:bodyPr/>
        <a:lstStyle/>
        <a:p>
          <a:endParaRPr lang="en-US"/>
        </a:p>
      </dgm:t>
    </dgm:pt>
    <dgm:pt modelId="{DC563E53-E7BB-48A0-8A2C-84AE32AF939E}" type="sibTrans" cxnId="{67E46A23-91B4-4BCC-8418-B6092C55A271}">
      <dgm:prSet/>
      <dgm:spPr/>
      <dgm:t>
        <a:bodyPr/>
        <a:lstStyle/>
        <a:p>
          <a:endParaRPr lang="en-US"/>
        </a:p>
      </dgm:t>
    </dgm:pt>
    <dgm:pt modelId="{C17EC573-9909-44C2-8AFC-EADB96C746D2}">
      <dgm:prSet phldrT="[Text]"/>
      <dgm:spPr/>
      <dgm:t>
        <a:bodyPr/>
        <a:lstStyle/>
        <a:p>
          <a:r>
            <a:rPr lang="en-US" sz="1100" dirty="0"/>
            <a:t>Duals (Medicaid and Medicare-eligible) only</a:t>
          </a:r>
        </a:p>
      </dgm:t>
    </dgm:pt>
    <dgm:pt modelId="{2F3C6763-7A1A-4343-A954-E453FD7ECF72}" type="parTrans" cxnId="{0A7F2E50-5F98-4816-970F-A04EB6FD6390}">
      <dgm:prSet/>
      <dgm:spPr/>
      <dgm:t>
        <a:bodyPr/>
        <a:lstStyle/>
        <a:p>
          <a:endParaRPr lang="en-US"/>
        </a:p>
      </dgm:t>
    </dgm:pt>
    <dgm:pt modelId="{966C681A-2577-4CF2-BD35-F2B0FE800853}" type="sibTrans" cxnId="{0A7F2E50-5F98-4816-970F-A04EB6FD6390}">
      <dgm:prSet/>
      <dgm:spPr/>
      <dgm:t>
        <a:bodyPr/>
        <a:lstStyle/>
        <a:p>
          <a:endParaRPr lang="en-US"/>
        </a:p>
      </dgm:t>
    </dgm:pt>
    <dgm:pt modelId="{BF179AA4-9E9E-4CC8-AA81-27C79FB30BC2}">
      <dgm:prSet phldrT="[Text]"/>
      <dgm:spPr/>
      <dgm:t>
        <a:bodyPr/>
        <a:lstStyle/>
        <a:p>
          <a:r>
            <a:rPr lang="en-US" dirty="0"/>
            <a:t>May be </a:t>
          </a:r>
          <a:r>
            <a:rPr lang="en-US" u="sng" dirty="0"/>
            <a:t>any or all </a:t>
          </a:r>
          <a:r>
            <a:rPr lang="en-US" dirty="0"/>
            <a:t>of the following: Medicare Part A; enrolled under Part B; or eligible for Medicaid </a:t>
          </a:r>
        </a:p>
      </dgm:t>
    </dgm:pt>
    <dgm:pt modelId="{F8CC12CD-4793-4804-84F1-180CA7297EC1}" type="parTrans" cxnId="{574A322D-7038-4116-935F-FFF1481A63C1}">
      <dgm:prSet/>
      <dgm:spPr/>
      <dgm:t>
        <a:bodyPr/>
        <a:lstStyle/>
        <a:p>
          <a:endParaRPr lang="en-US"/>
        </a:p>
      </dgm:t>
    </dgm:pt>
    <dgm:pt modelId="{512675A5-9011-4276-B2CA-5CD2E2388AF5}" type="sibTrans" cxnId="{574A322D-7038-4116-935F-FFF1481A63C1}">
      <dgm:prSet/>
      <dgm:spPr/>
      <dgm:t>
        <a:bodyPr/>
        <a:lstStyle/>
        <a:p>
          <a:endParaRPr lang="en-US"/>
        </a:p>
      </dgm:t>
    </dgm:pt>
    <dgm:pt modelId="{703856C8-3D71-44EC-815E-443B240272FF}">
      <dgm:prSet phldrT="[Text]"/>
      <dgm:spPr/>
      <dgm:t>
        <a:bodyPr/>
        <a:lstStyle/>
        <a:p>
          <a:r>
            <a:rPr lang="en-US" dirty="0"/>
            <a:t>Age 18+ (Medicaid only) voluntary; Age 18-20 (Duals) voluntary; Age 21+ (Duals) mandatory to receive services</a:t>
          </a:r>
        </a:p>
      </dgm:t>
    </dgm:pt>
    <dgm:pt modelId="{A8EB2D18-E733-4BD2-9B63-BB7C95CE4A8B}" type="parTrans" cxnId="{30887551-70A3-4A19-8ADD-93AD2617EC36}">
      <dgm:prSet/>
      <dgm:spPr/>
      <dgm:t>
        <a:bodyPr/>
        <a:lstStyle/>
        <a:p>
          <a:endParaRPr lang="en-US"/>
        </a:p>
      </dgm:t>
    </dgm:pt>
    <dgm:pt modelId="{808A4B68-9AB1-4FE1-9B97-210D4F77A5BC}" type="sibTrans" cxnId="{30887551-70A3-4A19-8ADD-93AD2617EC36}">
      <dgm:prSet/>
      <dgm:spPr/>
      <dgm:t>
        <a:bodyPr/>
        <a:lstStyle/>
        <a:p>
          <a:endParaRPr lang="en-US"/>
        </a:p>
      </dgm:t>
    </dgm:pt>
    <dgm:pt modelId="{22C781D1-399A-4F72-BBB0-95383C475188}">
      <dgm:prSet phldrT="[Text]"/>
      <dgm:spPr/>
      <dgm:t>
        <a:bodyPr/>
        <a:lstStyle/>
        <a:p>
          <a:r>
            <a:rPr lang="en-US" sz="1100" dirty="0"/>
            <a:t>Age 18+</a:t>
          </a:r>
        </a:p>
      </dgm:t>
    </dgm:pt>
    <dgm:pt modelId="{89F6718C-662C-4559-9002-04FFEDFCB862}" type="parTrans" cxnId="{B19827F3-3A21-4FE7-8A4A-0321CF3188BE}">
      <dgm:prSet/>
      <dgm:spPr/>
      <dgm:t>
        <a:bodyPr/>
        <a:lstStyle/>
        <a:p>
          <a:endParaRPr lang="en-US"/>
        </a:p>
      </dgm:t>
    </dgm:pt>
    <dgm:pt modelId="{92C15E85-B313-4698-891F-DD580365E253}" type="sibTrans" cxnId="{B19827F3-3A21-4FE7-8A4A-0321CF3188BE}">
      <dgm:prSet/>
      <dgm:spPr/>
      <dgm:t>
        <a:bodyPr/>
        <a:lstStyle/>
        <a:p>
          <a:endParaRPr lang="en-US"/>
        </a:p>
      </dgm:t>
    </dgm:pt>
    <dgm:pt modelId="{3E205A42-8242-4B43-B631-AF1428C75F2F}">
      <dgm:prSet phldrT="[Text]"/>
      <dgm:spPr/>
      <dgm:t>
        <a:bodyPr/>
        <a:lstStyle/>
        <a:p>
          <a:r>
            <a:rPr lang="en-US" dirty="0"/>
            <a:t>Age 55+</a:t>
          </a:r>
        </a:p>
      </dgm:t>
    </dgm:pt>
    <dgm:pt modelId="{37C18FB2-57FA-4C0E-BD64-B5278503316B}" type="parTrans" cxnId="{F12720F4-4918-410D-BC09-2F984DE0EAC9}">
      <dgm:prSet/>
      <dgm:spPr/>
      <dgm:t>
        <a:bodyPr/>
        <a:lstStyle/>
        <a:p>
          <a:endParaRPr lang="en-US"/>
        </a:p>
      </dgm:t>
    </dgm:pt>
    <dgm:pt modelId="{422DF04B-E4F0-4DFE-92A8-822786C29670}" type="sibTrans" cxnId="{F12720F4-4918-410D-BC09-2F984DE0EAC9}">
      <dgm:prSet/>
      <dgm:spPr/>
      <dgm:t>
        <a:bodyPr/>
        <a:lstStyle/>
        <a:p>
          <a:endParaRPr lang="en-US"/>
        </a:p>
      </dgm:t>
    </dgm:pt>
    <dgm:pt modelId="{93AEE148-F25F-49E0-B493-DEABCB43BF88}">
      <dgm:prSet phldrT="[Text]"/>
      <dgm:spPr/>
      <dgm:t>
        <a:bodyPr/>
        <a:lstStyle/>
        <a:p>
          <a:r>
            <a:rPr lang="en-US" dirty="0"/>
            <a:t>Nursing home: Short-term/non-permanent rehabilitation (generally 3 months); disenrolled from plan and returned to FFS if transitioned to permanent stay resident</a:t>
          </a:r>
        </a:p>
      </dgm:t>
    </dgm:pt>
    <dgm:pt modelId="{A3E7629C-0E80-4614-93C7-F69E179FD06A}" type="parTrans" cxnId="{9A4422A8-51B5-4DCB-BC1C-49C0C244D220}">
      <dgm:prSet/>
      <dgm:spPr/>
      <dgm:t>
        <a:bodyPr/>
        <a:lstStyle/>
        <a:p>
          <a:endParaRPr lang="en-US"/>
        </a:p>
      </dgm:t>
    </dgm:pt>
    <dgm:pt modelId="{C8DE2D9B-98B1-4862-AE94-B4F99D1369F7}" type="sibTrans" cxnId="{9A4422A8-51B5-4DCB-BC1C-49C0C244D220}">
      <dgm:prSet/>
      <dgm:spPr/>
      <dgm:t>
        <a:bodyPr/>
        <a:lstStyle/>
        <a:p>
          <a:endParaRPr lang="en-US"/>
        </a:p>
      </dgm:t>
    </dgm:pt>
    <dgm:pt modelId="{A4ACDD74-130B-450D-BD9E-A9D617DEFDE9}">
      <dgm:prSet phldrT="[Text]"/>
      <dgm:spPr/>
      <dgm:t>
        <a:bodyPr/>
        <a:lstStyle/>
        <a:p>
          <a:r>
            <a:rPr lang="en-US" sz="1100" dirty="0"/>
            <a:t>Nursing home: Short and long term stays; remain in plan if transitioned to permanent stay resident</a:t>
          </a:r>
        </a:p>
      </dgm:t>
    </dgm:pt>
    <dgm:pt modelId="{4F3D1BAF-5072-42C3-9B49-CB28E0F8B5E7}" type="parTrans" cxnId="{5DF9D13C-380C-4290-939E-DAA3EEB5360B}">
      <dgm:prSet/>
      <dgm:spPr/>
      <dgm:t>
        <a:bodyPr/>
        <a:lstStyle/>
        <a:p>
          <a:endParaRPr lang="en-US"/>
        </a:p>
      </dgm:t>
    </dgm:pt>
    <dgm:pt modelId="{4CD53073-8641-4754-A511-6CA139C0B0F0}" type="sibTrans" cxnId="{5DF9D13C-380C-4290-939E-DAA3EEB5360B}">
      <dgm:prSet/>
      <dgm:spPr/>
      <dgm:t>
        <a:bodyPr/>
        <a:lstStyle/>
        <a:p>
          <a:endParaRPr lang="en-US"/>
        </a:p>
      </dgm:t>
    </dgm:pt>
    <dgm:pt modelId="{95AC65B2-2585-497C-A5D3-6749CD45B77C}">
      <dgm:prSet phldrT="[Text]"/>
      <dgm:spPr/>
      <dgm:t>
        <a:bodyPr/>
        <a:lstStyle/>
        <a:p>
          <a:r>
            <a:rPr lang="en-US" dirty="0"/>
            <a:t>Nursing home: Short and long term stays; remain in plan if transitioned to permanent stay resident</a:t>
          </a:r>
        </a:p>
      </dgm:t>
    </dgm:pt>
    <dgm:pt modelId="{6407161A-EE7B-48E9-890C-2F2C9E51CEC9}" type="parTrans" cxnId="{C9EF07DF-8B2B-49C0-8059-942671DB54CF}">
      <dgm:prSet/>
      <dgm:spPr/>
      <dgm:t>
        <a:bodyPr/>
        <a:lstStyle/>
        <a:p>
          <a:endParaRPr lang="en-US"/>
        </a:p>
      </dgm:t>
    </dgm:pt>
    <dgm:pt modelId="{43A8B14A-119E-4A21-A501-5DC590C3B70B}" type="sibTrans" cxnId="{C9EF07DF-8B2B-49C0-8059-942671DB54CF}">
      <dgm:prSet/>
      <dgm:spPr/>
      <dgm:t>
        <a:bodyPr/>
        <a:lstStyle/>
        <a:p>
          <a:endParaRPr lang="en-US"/>
        </a:p>
      </dgm:t>
    </dgm:pt>
    <dgm:pt modelId="{BA012791-5762-4440-98AF-A314706FDED6}">
      <dgm:prSet phldrT="[Text]"/>
      <dgm:spPr/>
      <dgm:t>
        <a:bodyPr/>
        <a:lstStyle/>
        <a:p>
          <a:r>
            <a:rPr lang="en-US" dirty="0"/>
            <a:t>Must reside in PACE covered region</a:t>
          </a:r>
        </a:p>
      </dgm:t>
    </dgm:pt>
    <dgm:pt modelId="{7F43486B-9BA0-4D9D-8603-BD25C694BF72}" type="parTrans" cxnId="{3CE7519D-F3F9-457C-B4CF-77DE73D3C3B3}">
      <dgm:prSet/>
      <dgm:spPr/>
      <dgm:t>
        <a:bodyPr/>
        <a:lstStyle/>
        <a:p>
          <a:endParaRPr lang="en-US"/>
        </a:p>
      </dgm:t>
    </dgm:pt>
    <dgm:pt modelId="{1F8776EE-EA37-4AF1-A467-5CEBD8DA15E6}" type="sibTrans" cxnId="{3CE7519D-F3F9-457C-B4CF-77DE73D3C3B3}">
      <dgm:prSet/>
      <dgm:spPr/>
      <dgm:t>
        <a:bodyPr/>
        <a:lstStyle/>
        <a:p>
          <a:endParaRPr lang="en-US"/>
        </a:p>
      </dgm:t>
    </dgm:pt>
    <dgm:pt modelId="{7D2A2620-E488-49DF-8A21-12C8E0042C72}">
      <dgm:prSet phldrT="[Text]"/>
      <dgm:spPr/>
      <dgm:t>
        <a:bodyPr/>
        <a:lstStyle/>
        <a:p>
          <a:r>
            <a:rPr lang="en-US" sz="1100" dirty="0"/>
            <a:t>Available in selected counties</a:t>
          </a:r>
        </a:p>
      </dgm:t>
    </dgm:pt>
    <dgm:pt modelId="{A2AC5EE3-448D-462D-8ED0-E14CE31E9627}" type="parTrans" cxnId="{E56CFB68-F5C4-4B6C-9384-49EC24AE8581}">
      <dgm:prSet/>
      <dgm:spPr/>
      <dgm:t>
        <a:bodyPr/>
        <a:lstStyle/>
        <a:p>
          <a:endParaRPr lang="en-US"/>
        </a:p>
      </dgm:t>
    </dgm:pt>
    <dgm:pt modelId="{A519AA4E-9F8D-4CE4-BBF4-5DC4435CC310}" type="sibTrans" cxnId="{E56CFB68-F5C4-4B6C-9384-49EC24AE8581}">
      <dgm:prSet/>
      <dgm:spPr/>
      <dgm:t>
        <a:bodyPr/>
        <a:lstStyle/>
        <a:p>
          <a:endParaRPr lang="en-US"/>
        </a:p>
      </dgm:t>
    </dgm:pt>
    <dgm:pt modelId="{A4BD0F51-710A-409E-9292-31A8BCD49799}">
      <dgm:prSet phldrT="[Text]"/>
      <dgm:spPr/>
      <dgm:t>
        <a:bodyPr/>
        <a:lstStyle/>
        <a:p>
          <a:endParaRPr lang="en-US" sz="1100" dirty="0"/>
        </a:p>
      </dgm:t>
    </dgm:pt>
    <dgm:pt modelId="{D4F14754-C9D4-4F15-93DA-D28152F1F694}" type="parTrans" cxnId="{9E72E171-A087-4D4A-908B-FF09211273CC}">
      <dgm:prSet/>
      <dgm:spPr/>
      <dgm:t>
        <a:bodyPr/>
        <a:lstStyle/>
        <a:p>
          <a:endParaRPr lang="en-US"/>
        </a:p>
      </dgm:t>
    </dgm:pt>
    <dgm:pt modelId="{FEB6075E-C4C6-49BC-B1AC-67529109EA60}" type="sibTrans" cxnId="{9E72E171-A087-4D4A-908B-FF09211273CC}">
      <dgm:prSet/>
      <dgm:spPr/>
      <dgm:t>
        <a:bodyPr/>
        <a:lstStyle/>
        <a:p>
          <a:endParaRPr lang="en-US"/>
        </a:p>
      </dgm:t>
    </dgm:pt>
    <dgm:pt modelId="{233C1A56-7FC6-4EEB-B132-0EC2E52F4421}" type="pres">
      <dgm:prSet presAssocID="{B1054F5C-14B0-4339-876E-98EB7DDD667D}" presName="Name0" presStyleCnt="0">
        <dgm:presLayoutVars>
          <dgm:dir/>
          <dgm:animLvl val="lvl"/>
          <dgm:resizeHandles val="exact"/>
        </dgm:presLayoutVars>
      </dgm:prSet>
      <dgm:spPr/>
    </dgm:pt>
    <dgm:pt modelId="{64CE3173-A974-4F60-82F7-507F5E30F979}" type="pres">
      <dgm:prSet presAssocID="{7E0E002B-B191-408A-AA52-B31DE7EC8660}" presName="composite" presStyleCnt="0"/>
      <dgm:spPr/>
    </dgm:pt>
    <dgm:pt modelId="{8F85167D-485D-4BC4-BCED-7DE43A72C311}" type="pres">
      <dgm:prSet presAssocID="{7E0E002B-B191-408A-AA52-B31DE7EC8660}" presName="parTx" presStyleLbl="alignNode1" presStyleIdx="0" presStyleCnt="3" custLinFactNeighborX="-103" custLinFactNeighborY="52792">
        <dgm:presLayoutVars>
          <dgm:chMax val="0"/>
          <dgm:chPref val="0"/>
          <dgm:bulletEnabled val="1"/>
        </dgm:presLayoutVars>
      </dgm:prSet>
      <dgm:spPr/>
    </dgm:pt>
    <dgm:pt modelId="{631FF875-2AF4-45DA-9830-0EAD30CD0B98}" type="pres">
      <dgm:prSet presAssocID="{7E0E002B-B191-408A-AA52-B31DE7EC8660}" presName="desTx" presStyleLbl="alignAccFollowNode1" presStyleIdx="0" presStyleCnt="3" custLinFactNeighborX="-103" custLinFactNeighborY="6802">
        <dgm:presLayoutVars>
          <dgm:bulletEnabled val="1"/>
        </dgm:presLayoutVars>
      </dgm:prSet>
      <dgm:spPr/>
    </dgm:pt>
    <dgm:pt modelId="{599B2F90-3E91-424D-9F41-E70ED961B961}" type="pres">
      <dgm:prSet presAssocID="{A7116913-5155-469C-9904-BF75C5F448B3}" presName="space" presStyleCnt="0"/>
      <dgm:spPr/>
    </dgm:pt>
    <dgm:pt modelId="{EAC5040D-CC72-4A7B-886A-3EC6CF52F2B0}" type="pres">
      <dgm:prSet presAssocID="{E9A7211B-7277-4F05-AB27-3320D919A68E}" presName="composite" presStyleCnt="0"/>
      <dgm:spPr/>
    </dgm:pt>
    <dgm:pt modelId="{2D8DAD30-F033-4310-8FB1-666E70CC1BA5}" type="pres">
      <dgm:prSet presAssocID="{E9A7211B-7277-4F05-AB27-3320D919A68E}" presName="parTx" presStyleLbl="alignNode1" presStyleIdx="1" presStyleCnt="3" custLinFactNeighborX="12362" custLinFactNeighborY="52793">
        <dgm:presLayoutVars>
          <dgm:chMax val="0"/>
          <dgm:chPref val="0"/>
          <dgm:bulletEnabled val="1"/>
        </dgm:presLayoutVars>
      </dgm:prSet>
      <dgm:spPr/>
    </dgm:pt>
    <dgm:pt modelId="{04DC0125-1E9C-4378-84C6-A81F9625A5B7}" type="pres">
      <dgm:prSet presAssocID="{E9A7211B-7277-4F05-AB27-3320D919A68E}" presName="desTx" presStyleLbl="alignAccFollowNode1" presStyleIdx="1" presStyleCnt="3" custLinFactNeighborX="12362" custLinFactNeighborY="7009">
        <dgm:presLayoutVars>
          <dgm:bulletEnabled val="1"/>
        </dgm:presLayoutVars>
      </dgm:prSet>
      <dgm:spPr/>
    </dgm:pt>
    <dgm:pt modelId="{95F6E355-0BDE-484F-A700-70430CE46777}" type="pres">
      <dgm:prSet presAssocID="{7B49BA60-E902-4406-A41A-6E9D340D8265}" presName="space" presStyleCnt="0"/>
      <dgm:spPr/>
    </dgm:pt>
    <dgm:pt modelId="{E5BBCE58-37D4-4CCF-A900-F73A041050BF}" type="pres">
      <dgm:prSet presAssocID="{871ABF24-10D6-4DA8-9F39-B15BA7C3C19A}" presName="composite" presStyleCnt="0"/>
      <dgm:spPr/>
    </dgm:pt>
    <dgm:pt modelId="{64464493-D1A4-4E26-BBF0-B86C75E5149C}" type="pres">
      <dgm:prSet presAssocID="{871ABF24-10D6-4DA8-9F39-B15BA7C3C19A}" presName="parTx" presStyleLbl="alignNode1" presStyleIdx="2" presStyleCnt="3" custLinFactNeighborX="33859" custLinFactNeighborY="52034">
        <dgm:presLayoutVars>
          <dgm:chMax val="0"/>
          <dgm:chPref val="0"/>
          <dgm:bulletEnabled val="1"/>
        </dgm:presLayoutVars>
      </dgm:prSet>
      <dgm:spPr/>
    </dgm:pt>
    <dgm:pt modelId="{A9287D71-F85A-402B-A6FE-211403C9E9D9}" type="pres">
      <dgm:prSet presAssocID="{871ABF24-10D6-4DA8-9F39-B15BA7C3C19A}" presName="desTx" presStyleLbl="alignAccFollowNode1" presStyleIdx="2" presStyleCnt="3" custLinFactNeighborX="-399" custLinFactNeighborY="11232">
        <dgm:presLayoutVars>
          <dgm:bulletEnabled val="1"/>
        </dgm:presLayoutVars>
      </dgm:prSet>
      <dgm:spPr/>
    </dgm:pt>
  </dgm:ptLst>
  <dgm:cxnLst>
    <dgm:cxn modelId="{B03F9103-0602-4D86-A07E-B26A7C76EEF8}" srcId="{B1054F5C-14B0-4339-876E-98EB7DDD667D}" destId="{871ABF24-10D6-4DA8-9F39-B15BA7C3C19A}" srcOrd="2" destOrd="0" parTransId="{64C4D2AE-900B-4E2C-BC74-C397E3FEED51}" sibTransId="{93BC0BC9-2C1B-4EE6-9993-639DC86F2BFA}"/>
    <dgm:cxn modelId="{28F4B705-93CF-4091-8638-C67576247CEE}" type="presOf" srcId="{43906A65-5EEB-4929-9172-B2D1E3BB3488}" destId="{04DC0125-1E9C-4378-84C6-A81F9625A5B7}" srcOrd="0" destOrd="5" presId="urn:microsoft.com/office/officeart/2005/8/layout/hList1"/>
    <dgm:cxn modelId="{1E50600A-6666-436C-8E02-3AF44AADA42E}" type="presOf" srcId="{A4ACDD74-130B-450D-BD9E-A9D617DEFDE9}" destId="{04DC0125-1E9C-4378-84C6-A81F9625A5B7}" srcOrd="0" destOrd="6" presId="urn:microsoft.com/office/officeart/2005/8/layout/hList1"/>
    <dgm:cxn modelId="{CC8CC814-8C09-4D2E-84AC-4F5A50916DEA}" type="presOf" srcId="{95AC65B2-2585-497C-A5D3-6749CD45B77C}" destId="{A9287D71-F85A-402B-A6FE-211403C9E9D9}" srcOrd="0" destOrd="5" presId="urn:microsoft.com/office/officeart/2005/8/layout/hList1"/>
    <dgm:cxn modelId="{BA87BF17-654C-406F-90FE-3A374E8B5ED1}" srcId="{B1054F5C-14B0-4339-876E-98EB7DDD667D}" destId="{E9A7211B-7277-4F05-AB27-3320D919A68E}" srcOrd="1" destOrd="0" parTransId="{86662A9E-0DDF-488A-9DB6-A089CF198671}" sibTransId="{7B49BA60-E902-4406-A41A-6E9D340D8265}"/>
    <dgm:cxn modelId="{35472E1F-8D2D-4E13-9466-16EF690E809A}" type="presOf" srcId="{2808E441-EAE9-4A33-87B4-D9DAAD3F107D}" destId="{04DC0125-1E9C-4378-84C6-A81F9625A5B7}" srcOrd="0" destOrd="0" presId="urn:microsoft.com/office/officeart/2005/8/layout/hList1"/>
    <dgm:cxn modelId="{67E46A23-91B4-4BCC-8418-B6092C55A271}" srcId="{7E0E002B-B191-408A-AA52-B31DE7EC8660}" destId="{A389CFA9-10CA-4EEB-9BA3-0FF4F845E4D9}" srcOrd="1" destOrd="0" parTransId="{307572BB-C565-427A-8CD8-F9A0049144CA}" sibTransId="{DC563E53-E7BB-48A0-8A2C-84AE32AF939E}"/>
    <dgm:cxn modelId="{C1338C29-E6FB-4FBB-8140-CADB4DAE58C6}" type="presOf" srcId="{3244654B-E0FC-47FA-84DC-E5C5B5A2FBC8}" destId="{A9287D71-F85A-402B-A6FE-211403C9E9D9}" srcOrd="0" destOrd="4" presId="urn:microsoft.com/office/officeart/2005/8/layout/hList1"/>
    <dgm:cxn modelId="{574A322D-7038-4116-935F-FFF1481A63C1}" srcId="{871ABF24-10D6-4DA8-9F39-B15BA7C3C19A}" destId="{BF179AA4-9E9E-4CC8-AA81-27C79FB30BC2}" srcOrd="1" destOrd="0" parTransId="{F8CC12CD-4793-4804-84F1-180CA7297EC1}" sibTransId="{512675A5-9011-4276-B2CA-5CD2E2388AF5}"/>
    <dgm:cxn modelId="{AF73BE32-5638-4305-B34C-256376C7DF94}" type="presOf" srcId="{7ECE47DE-D9CA-48D2-9D51-B1B465C56AF0}" destId="{A9287D71-F85A-402B-A6FE-211403C9E9D9}" srcOrd="0" destOrd="0" presId="urn:microsoft.com/office/officeart/2005/8/layout/hList1"/>
    <dgm:cxn modelId="{5DF9D13C-380C-4290-939E-DAA3EEB5360B}" srcId="{E9A7211B-7277-4F05-AB27-3320D919A68E}" destId="{A4ACDD74-130B-450D-BD9E-A9D617DEFDE9}" srcOrd="6" destOrd="0" parTransId="{4F3D1BAF-5072-42C3-9B49-CB28E0F8B5E7}" sibTransId="{4CD53073-8641-4754-A511-6CA139C0B0F0}"/>
    <dgm:cxn modelId="{66AC645F-E0B4-4F28-AFBB-9E69393FD55B}" type="presOf" srcId="{A4BD0F51-710A-409E-9292-31A8BCD49799}" destId="{04DC0125-1E9C-4378-84C6-A81F9625A5B7}" srcOrd="0" destOrd="2" presId="urn:microsoft.com/office/officeart/2005/8/layout/hList1"/>
    <dgm:cxn modelId="{A67DF744-216C-47DF-8A60-02D5E099E799}" srcId="{E9A7211B-7277-4F05-AB27-3320D919A68E}" destId="{43906A65-5EEB-4929-9172-B2D1E3BB3488}" srcOrd="5" destOrd="0" parTransId="{B7456B04-4E2F-4A3A-B00A-1F6D1A4BEDF2}" sibTransId="{88CA13A6-BBAC-4F88-8458-244DAE551A5E}"/>
    <dgm:cxn modelId="{E56CFB68-F5C4-4B6C-9384-49EC24AE8581}" srcId="{E9A7211B-7277-4F05-AB27-3320D919A68E}" destId="{7D2A2620-E488-49DF-8A21-12C8E0042C72}" srcOrd="4" destOrd="0" parTransId="{A2AC5EE3-448D-462D-8ED0-E14CE31E9627}" sibTransId="{A519AA4E-9F8D-4CE4-BBF4-5DC4435CC310}"/>
    <dgm:cxn modelId="{57C7F84B-23AC-44F5-9FEE-FF3FECFFCFAC}" type="presOf" srcId="{7D2A2620-E488-49DF-8A21-12C8E0042C72}" destId="{04DC0125-1E9C-4378-84C6-A81F9625A5B7}" srcOrd="0" destOrd="4" presId="urn:microsoft.com/office/officeart/2005/8/layout/hList1"/>
    <dgm:cxn modelId="{770F154C-FCEE-4D91-809F-89C030E34E52}" type="presOf" srcId="{B1054F5C-14B0-4339-876E-98EB7DDD667D}" destId="{233C1A56-7FC6-4EEB-B132-0EC2E52F4421}" srcOrd="0" destOrd="0" presId="urn:microsoft.com/office/officeart/2005/8/layout/hList1"/>
    <dgm:cxn modelId="{595AAC4E-1039-4FD6-88C8-645793170732}" type="presOf" srcId="{93AEE148-F25F-49E0-B493-DEABCB43BF88}" destId="{631FF875-2AF4-45DA-9830-0EAD30CD0B98}" srcOrd="0" destOrd="5" presId="urn:microsoft.com/office/officeart/2005/8/layout/hList1"/>
    <dgm:cxn modelId="{6850F76F-B0F1-4E37-A42B-7D7C3DD58C3B}" type="presOf" srcId="{F15DEA21-D42E-4B6B-A7BF-10D4849B7503}" destId="{631FF875-2AF4-45DA-9830-0EAD30CD0B98}" srcOrd="0" destOrd="0" presId="urn:microsoft.com/office/officeart/2005/8/layout/hList1"/>
    <dgm:cxn modelId="{0A7F2E50-5F98-4816-970F-A04EB6FD6390}" srcId="{E9A7211B-7277-4F05-AB27-3320D919A68E}" destId="{C17EC573-9909-44C2-8AFC-EADB96C746D2}" srcOrd="1" destOrd="0" parTransId="{2F3C6763-7A1A-4343-A954-E453FD7ECF72}" sibTransId="{966C681A-2577-4CF2-BD35-F2B0FE800853}"/>
    <dgm:cxn modelId="{30887551-70A3-4A19-8ADD-93AD2617EC36}" srcId="{7E0E002B-B191-408A-AA52-B31DE7EC8660}" destId="{703856C8-3D71-44EC-815E-443B240272FF}" srcOrd="2" destOrd="0" parTransId="{A8EB2D18-E733-4BD2-9B63-BB7C95CE4A8B}" sibTransId="{808A4B68-9AB1-4FE1-9B97-210D4F77A5BC}"/>
    <dgm:cxn modelId="{25FFC751-5FB3-45E6-95FC-08EC73D01A94}" type="presOf" srcId="{A389CFA9-10CA-4EEB-9BA3-0FF4F845E4D9}" destId="{631FF875-2AF4-45DA-9830-0EAD30CD0B98}" srcOrd="0" destOrd="1" presId="urn:microsoft.com/office/officeart/2005/8/layout/hList1"/>
    <dgm:cxn modelId="{9E72E171-A087-4D4A-908B-FF09211273CC}" srcId="{E9A7211B-7277-4F05-AB27-3320D919A68E}" destId="{A4BD0F51-710A-409E-9292-31A8BCD49799}" srcOrd="2" destOrd="0" parTransId="{D4F14754-C9D4-4F15-93DA-D28152F1F694}" sibTransId="{FEB6075E-C4C6-49BC-B1AC-67529109EA60}"/>
    <dgm:cxn modelId="{F9DFCC72-FD8C-42B7-BD8C-01E0C337C77F}" type="presOf" srcId="{871ABF24-10D6-4DA8-9F39-B15BA7C3C19A}" destId="{64464493-D1A4-4E26-BBF0-B86C75E5149C}" srcOrd="0" destOrd="0" presId="urn:microsoft.com/office/officeart/2005/8/layout/hList1"/>
    <dgm:cxn modelId="{F5916C58-4ED7-481A-AF09-F7D38D0E089F}" type="presOf" srcId="{BA012791-5762-4440-98AF-A314706FDED6}" destId="{A9287D71-F85A-402B-A6FE-211403C9E9D9}" srcOrd="0" destOrd="3" presId="urn:microsoft.com/office/officeart/2005/8/layout/hList1"/>
    <dgm:cxn modelId="{CA21E258-7C87-48BD-A1B2-33A1080B1830}" type="presOf" srcId="{C17EC573-9909-44C2-8AFC-EADB96C746D2}" destId="{04DC0125-1E9C-4378-84C6-A81F9625A5B7}" srcOrd="0" destOrd="1" presId="urn:microsoft.com/office/officeart/2005/8/layout/hList1"/>
    <dgm:cxn modelId="{FF0FCD7E-18E0-453B-AD41-3B2A46337BEF}" type="presOf" srcId="{E9A7211B-7277-4F05-AB27-3320D919A68E}" destId="{2D8DAD30-F033-4310-8FB1-666E70CC1BA5}" srcOrd="0" destOrd="0" presId="urn:microsoft.com/office/officeart/2005/8/layout/hList1"/>
    <dgm:cxn modelId="{E9145982-EC80-4118-BC25-3787B6CAAD28}" srcId="{7E0E002B-B191-408A-AA52-B31DE7EC8660}" destId="{498DDC04-F1B9-4B32-B2A1-5C5B8A5E9E40}" srcOrd="4" destOrd="0" parTransId="{BD4E68FC-08BA-4670-9D05-862096C2B4B4}" sibTransId="{59A96899-02B2-45E2-A238-1D6010681292}"/>
    <dgm:cxn modelId="{3811F588-00A6-4873-AA60-F54C27715483}" srcId="{871ABF24-10D6-4DA8-9F39-B15BA7C3C19A}" destId="{3244654B-E0FC-47FA-84DC-E5C5B5A2FBC8}" srcOrd="4" destOrd="0" parTransId="{66F7ECD6-C356-4F28-AF44-3088972E76C9}" sibTransId="{5EC61213-F1E8-454C-8D79-2F232704BA9F}"/>
    <dgm:cxn modelId="{3BCEE598-0872-4101-986C-6F15CF4227BA}" type="presOf" srcId="{498DDC04-F1B9-4B32-B2A1-5C5B8A5E9E40}" destId="{631FF875-2AF4-45DA-9830-0EAD30CD0B98}" srcOrd="0" destOrd="4" presId="urn:microsoft.com/office/officeart/2005/8/layout/hList1"/>
    <dgm:cxn modelId="{3CE7519D-F3F9-457C-B4CF-77DE73D3C3B3}" srcId="{871ABF24-10D6-4DA8-9F39-B15BA7C3C19A}" destId="{BA012791-5762-4440-98AF-A314706FDED6}" srcOrd="3" destOrd="0" parTransId="{7F43486B-9BA0-4D9D-8603-BD25C694BF72}" sibTransId="{1F8776EE-EA37-4AF1-A467-5CEBD8DA15E6}"/>
    <dgm:cxn modelId="{0BA7B9A2-43E0-49E6-B38F-7D498A36215D}" type="presOf" srcId="{3E205A42-8242-4B43-B631-AF1428C75F2F}" destId="{A9287D71-F85A-402B-A6FE-211403C9E9D9}" srcOrd="0" destOrd="2" presId="urn:microsoft.com/office/officeart/2005/8/layout/hList1"/>
    <dgm:cxn modelId="{9A4422A8-51B5-4DCB-BC1C-49C0C244D220}" srcId="{7E0E002B-B191-408A-AA52-B31DE7EC8660}" destId="{93AEE148-F25F-49E0-B493-DEABCB43BF88}" srcOrd="5" destOrd="0" parTransId="{A3E7629C-0E80-4614-93C7-F69E179FD06A}" sibTransId="{C8DE2D9B-98B1-4862-AE94-B4F99D1369F7}"/>
    <dgm:cxn modelId="{44A430AC-4D47-4762-83FF-27DA21DFEB53}" srcId="{E9A7211B-7277-4F05-AB27-3320D919A68E}" destId="{2808E441-EAE9-4A33-87B4-D9DAAD3F107D}" srcOrd="0" destOrd="0" parTransId="{E5E057D8-F8A0-4400-9E47-101B2F07ECB9}" sibTransId="{80B1DA04-95D0-4720-9DCF-8F6647321711}"/>
    <dgm:cxn modelId="{4BB2DFB4-4BE0-44E7-ADBC-D0553E171A7F}" srcId="{B1054F5C-14B0-4339-876E-98EB7DDD667D}" destId="{7E0E002B-B191-408A-AA52-B31DE7EC8660}" srcOrd="0" destOrd="0" parTransId="{DA0928E5-A48A-42AC-9258-BDC26EB29F11}" sibTransId="{A7116913-5155-469C-9904-BF75C5F448B3}"/>
    <dgm:cxn modelId="{8A470EBF-7056-44EE-8C36-4D1333CF60E8}" type="presOf" srcId="{BF179AA4-9E9E-4CC8-AA81-27C79FB30BC2}" destId="{A9287D71-F85A-402B-A6FE-211403C9E9D9}" srcOrd="0" destOrd="1" presId="urn:microsoft.com/office/officeart/2005/8/layout/hList1"/>
    <dgm:cxn modelId="{7C804CBF-D1EA-417D-95B8-BD11937325FB}" type="presOf" srcId="{703856C8-3D71-44EC-815E-443B240272FF}" destId="{631FF875-2AF4-45DA-9830-0EAD30CD0B98}" srcOrd="0" destOrd="2" presId="urn:microsoft.com/office/officeart/2005/8/layout/hList1"/>
    <dgm:cxn modelId="{21772BC7-D6A5-4761-BAE1-B161D7F4F412}" type="presOf" srcId="{22C781D1-399A-4F72-BBB0-95383C475188}" destId="{04DC0125-1E9C-4378-84C6-A81F9625A5B7}" srcOrd="0" destOrd="3" presId="urn:microsoft.com/office/officeart/2005/8/layout/hList1"/>
    <dgm:cxn modelId="{57176ACA-E2E1-416B-829A-3ECF131C1478}" type="presOf" srcId="{7E0E002B-B191-408A-AA52-B31DE7EC8660}" destId="{8F85167D-485D-4BC4-BCED-7DE43A72C311}" srcOrd="0" destOrd="0" presId="urn:microsoft.com/office/officeart/2005/8/layout/hList1"/>
    <dgm:cxn modelId="{C9EF07DF-8B2B-49C0-8059-942671DB54CF}" srcId="{871ABF24-10D6-4DA8-9F39-B15BA7C3C19A}" destId="{95AC65B2-2585-497C-A5D3-6749CD45B77C}" srcOrd="5" destOrd="0" parTransId="{6407161A-EE7B-48E9-890C-2F2C9E51CEC9}" sibTransId="{43A8B14A-119E-4A21-A501-5DC590C3B70B}"/>
    <dgm:cxn modelId="{B1DA4EF0-7BA8-407A-81A1-8E0E4F29EBF8}" type="presOf" srcId="{ADCDF1F5-24E7-4BC1-97E2-366DB8C28C5C}" destId="{631FF875-2AF4-45DA-9830-0EAD30CD0B98}" srcOrd="0" destOrd="3" presId="urn:microsoft.com/office/officeart/2005/8/layout/hList1"/>
    <dgm:cxn modelId="{B19827F3-3A21-4FE7-8A4A-0321CF3188BE}" srcId="{E9A7211B-7277-4F05-AB27-3320D919A68E}" destId="{22C781D1-399A-4F72-BBB0-95383C475188}" srcOrd="3" destOrd="0" parTransId="{89F6718C-662C-4559-9002-04FFEDFCB862}" sibTransId="{92C15E85-B313-4698-891F-DD580365E253}"/>
    <dgm:cxn modelId="{4CA4A2F3-7529-4A24-888A-B496FA792704}" srcId="{7E0E002B-B191-408A-AA52-B31DE7EC8660}" destId="{ADCDF1F5-24E7-4BC1-97E2-366DB8C28C5C}" srcOrd="3" destOrd="0" parTransId="{6D4C6CFB-D209-4D3C-9E15-666268A9687E}" sibTransId="{059573DB-7425-4BBD-B91C-F61F7510D6C0}"/>
    <dgm:cxn modelId="{F12720F4-4918-410D-BC09-2F984DE0EAC9}" srcId="{871ABF24-10D6-4DA8-9F39-B15BA7C3C19A}" destId="{3E205A42-8242-4B43-B631-AF1428C75F2F}" srcOrd="2" destOrd="0" parTransId="{37C18FB2-57FA-4C0E-BD64-B5278503316B}" sibTransId="{422DF04B-E4F0-4DFE-92A8-822786C29670}"/>
    <dgm:cxn modelId="{F90099F9-69A6-4662-AD72-E4A842D98819}" srcId="{871ABF24-10D6-4DA8-9F39-B15BA7C3C19A}" destId="{7ECE47DE-D9CA-48D2-9D51-B1B465C56AF0}" srcOrd="0" destOrd="0" parTransId="{BDF6A438-2A4F-4449-AF17-6DAB37655ECA}" sibTransId="{7746F8FE-DBD8-448C-BD87-CDE300B301D1}"/>
    <dgm:cxn modelId="{CDAE8BFF-F28B-4DFB-A3F8-FF4B6A5DA573}" srcId="{7E0E002B-B191-408A-AA52-B31DE7EC8660}" destId="{F15DEA21-D42E-4B6B-A7BF-10D4849B7503}" srcOrd="0" destOrd="0" parTransId="{42B476B6-F207-47B2-B7ED-8772C6F8FE85}" sibTransId="{118B4E35-ADB9-455A-8748-33EFEC1B6A8C}"/>
    <dgm:cxn modelId="{9595B458-74B1-4D7F-AD57-C02B199AF490}" type="presParOf" srcId="{233C1A56-7FC6-4EEB-B132-0EC2E52F4421}" destId="{64CE3173-A974-4F60-82F7-507F5E30F979}" srcOrd="0" destOrd="0" presId="urn:microsoft.com/office/officeart/2005/8/layout/hList1"/>
    <dgm:cxn modelId="{86FBA5F9-7C6D-497B-8699-0FFCF2E03501}" type="presParOf" srcId="{64CE3173-A974-4F60-82F7-507F5E30F979}" destId="{8F85167D-485D-4BC4-BCED-7DE43A72C311}" srcOrd="0" destOrd="0" presId="urn:microsoft.com/office/officeart/2005/8/layout/hList1"/>
    <dgm:cxn modelId="{7F816199-AE50-4E89-AEA1-9C28ABC54C08}" type="presParOf" srcId="{64CE3173-A974-4F60-82F7-507F5E30F979}" destId="{631FF875-2AF4-45DA-9830-0EAD30CD0B98}" srcOrd="1" destOrd="0" presId="urn:microsoft.com/office/officeart/2005/8/layout/hList1"/>
    <dgm:cxn modelId="{33B7F8AB-A00F-404D-99AD-D049CA8A55A4}" type="presParOf" srcId="{233C1A56-7FC6-4EEB-B132-0EC2E52F4421}" destId="{599B2F90-3E91-424D-9F41-E70ED961B961}" srcOrd="1" destOrd="0" presId="urn:microsoft.com/office/officeart/2005/8/layout/hList1"/>
    <dgm:cxn modelId="{AC907507-013A-46D3-8CE8-CD231CDB57FA}" type="presParOf" srcId="{233C1A56-7FC6-4EEB-B132-0EC2E52F4421}" destId="{EAC5040D-CC72-4A7B-886A-3EC6CF52F2B0}" srcOrd="2" destOrd="0" presId="urn:microsoft.com/office/officeart/2005/8/layout/hList1"/>
    <dgm:cxn modelId="{97C0FABC-8410-4ABE-B3A6-F7174A9193D5}" type="presParOf" srcId="{EAC5040D-CC72-4A7B-886A-3EC6CF52F2B0}" destId="{2D8DAD30-F033-4310-8FB1-666E70CC1BA5}" srcOrd="0" destOrd="0" presId="urn:microsoft.com/office/officeart/2005/8/layout/hList1"/>
    <dgm:cxn modelId="{031A7383-0A4D-4993-8AC0-AD85A9CA5CBB}" type="presParOf" srcId="{EAC5040D-CC72-4A7B-886A-3EC6CF52F2B0}" destId="{04DC0125-1E9C-4378-84C6-A81F9625A5B7}" srcOrd="1" destOrd="0" presId="urn:microsoft.com/office/officeart/2005/8/layout/hList1"/>
    <dgm:cxn modelId="{D5B9C6FF-2B6F-4686-8C4E-1E5BED919154}" type="presParOf" srcId="{233C1A56-7FC6-4EEB-B132-0EC2E52F4421}" destId="{95F6E355-0BDE-484F-A700-70430CE46777}" srcOrd="3" destOrd="0" presId="urn:microsoft.com/office/officeart/2005/8/layout/hList1"/>
    <dgm:cxn modelId="{3C9B1B87-0713-4BC0-9678-949082BD90CC}" type="presParOf" srcId="{233C1A56-7FC6-4EEB-B132-0EC2E52F4421}" destId="{E5BBCE58-37D4-4CCF-A900-F73A041050BF}" srcOrd="4" destOrd="0" presId="urn:microsoft.com/office/officeart/2005/8/layout/hList1"/>
    <dgm:cxn modelId="{1363C349-2A13-474A-9B64-8F31D5A4F01F}" type="presParOf" srcId="{E5BBCE58-37D4-4CCF-A900-F73A041050BF}" destId="{64464493-D1A4-4E26-BBF0-B86C75E5149C}" srcOrd="0" destOrd="0" presId="urn:microsoft.com/office/officeart/2005/8/layout/hList1"/>
    <dgm:cxn modelId="{95B96E19-BCCA-4955-B98C-34E410BE5467}" type="presParOf" srcId="{E5BBCE58-37D4-4CCF-A900-F73A041050BF}" destId="{A9287D71-F85A-402B-A6FE-211403C9E9D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719FAE-B66C-44A8-8642-E1D689DFA50D}">
      <dsp:nvSpPr>
        <dsp:cNvPr id="0" name=""/>
        <dsp:cNvSpPr/>
      </dsp:nvSpPr>
      <dsp:spPr>
        <a:xfrm>
          <a:off x="0" y="0"/>
          <a:ext cx="8610600" cy="4724399"/>
        </a:xfrm>
        <a:prstGeom prst="roundRect">
          <a:avLst>
            <a:gd name="adj" fmla="val 85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3666659" numCol="1" spcCol="1270" anchor="t" anchorCtr="0">
          <a:noAutofit/>
        </a:bodyPr>
        <a:lstStyle/>
        <a:p>
          <a:pPr marL="0" lvl="0" indent="0" algn="l" defTabSz="2133600">
            <a:lnSpc>
              <a:spcPct val="90000"/>
            </a:lnSpc>
            <a:spcBef>
              <a:spcPct val="0"/>
            </a:spcBef>
            <a:spcAft>
              <a:spcPct val="35000"/>
            </a:spcAft>
            <a:buNone/>
          </a:pPr>
          <a:endParaRPr lang="en-US" sz="4800" kern="1200" dirty="0"/>
        </a:p>
      </dsp:txBody>
      <dsp:txXfrm>
        <a:off x="117617" y="117617"/>
        <a:ext cx="8375366" cy="4489165"/>
      </dsp:txXfrm>
    </dsp:sp>
    <dsp:sp modelId="{4A18EAF3-B03F-4D7B-9C89-2BECF4DCF175}">
      <dsp:nvSpPr>
        <dsp:cNvPr id="0" name=""/>
        <dsp:cNvSpPr/>
      </dsp:nvSpPr>
      <dsp:spPr>
        <a:xfrm>
          <a:off x="66234" y="1181099"/>
          <a:ext cx="1589650" cy="1621244"/>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New York Independent Assessor Program (NYIAP)</a:t>
          </a:r>
        </a:p>
      </dsp:txBody>
      <dsp:txXfrm>
        <a:off x="115121" y="1229986"/>
        <a:ext cx="1491876" cy="1523470"/>
      </dsp:txXfrm>
    </dsp:sp>
    <dsp:sp modelId="{4B3B6A84-7791-4EE8-A752-BAB18901C43B}">
      <dsp:nvSpPr>
        <dsp:cNvPr id="0" name=""/>
        <dsp:cNvSpPr/>
      </dsp:nvSpPr>
      <dsp:spPr>
        <a:xfrm>
          <a:off x="215265" y="2865662"/>
          <a:ext cx="1291590" cy="1621244"/>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1986775"/>
              <a:satOff val="7962"/>
              <a:lumOff val="17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Default Enrollment</a:t>
          </a:r>
        </a:p>
      </dsp:txBody>
      <dsp:txXfrm>
        <a:off x="254986" y="2905383"/>
        <a:ext cx="1212148" cy="1541802"/>
      </dsp:txXfrm>
    </dsp:sp>
    <dsp:sp modelId="{7CAF741D-C34C-49A3-BB81-3FA8CD206F81}">
      <dsp:nvSpPr>
        <dsp:cNvPr id="0" name=""/>
        <dsp:cNvSpPr/>
      </dsp:nvSpPr>
      <dsp:spPr>
        <a:xfrm>
          <a:off x="1647233" y="0"/>
          <a:ext cx="6963366" cy="4668571"/>
        </a:xfrm>
        <a:prstGeom prst="roundRect">
          <a:avLst>
            <a:gd name="adj" fmla="val 105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099996" numCol="1" spcCol="1270" anchor="t" anchorCtr="0">
          <a:noAutofit/>
        </a:bodyPr>
        <a:lstStyle/>
        <a:p>
          <a:pPr marL="0" lvl="0" indent="0" algn="l" defTabSz="2800350">
            <a:lnSpc>
              <a:spcPct val="90000"/>
            </a:lnSpc>
            <a:spcBef>
              <a:spcPct val="0"/>
            </a:spcBef>
            <a:spcAft>
              <a:spcPct val="35000"/>
            </a:spcAft>
            <a:buNone/>
          </a:pPr>
          <a:endParaRPr lang="en-US" sz="6300" kern="1200" dirty="0"/>
        </a:p>
      </dsp:txBody>
      <dsp:txXfrm>
        <a:off x="1790808" y="143575"/>
        <a:ext cx="6676216" cy="4381421"/>
      </dsp:txXfrm>
    </dsp:sp>
    <dsp:sp modelId="{411A385C-A2D6-456C-AD71-61EE8B549B81}">
      <dsp:nvSpPr>
        <dsp:cNvPr id="0" name=""/>
        <dsp:cNvSpPr/>
      </dsp:nvSpPr>
      <dsp:spPr>
        <a:xfrm>
          <a:off x="1752603" y="1828130"/>
          <a:ext cx="1487032" cy="1900227"/>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3973551"/>
              <a:satOff val="15924"/>
              <a:lumOff val="345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MLTC </a:t>
          </a:r>
        </a:p>
        <a:p>
          <a:pPr marL="0" lvl="0" indent="0" algn="ctr"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Partially Capitated</a:t>
          </a:r>
        </a:p>
      </dsp:txBody>
      <dsp:txXfrm>
        <a:off x="1798334" y="1873861"/>
        <a:ext cx="1395570" cy="1808765"/>
      </dsp:txXfrm>
    </dsp:sp>
    <dsp:sp modelId="{828918CA-DA69-44BA-ADE0-07E67505CA97}">
      <dsp:nvSpPr>
        <dsp:cNvPr id="0" name=""/>
        <dsp:cNvSpPr/>
      </dsp:nvSpPr>
      <dsp:spPr>
        <a:xfrm>
          <a:off x="3039521" y="1203833"/>
          <a:ext cx="5571078" cy="3372012"/>
        </a:xfrm>
        <a:prstGeom prst="roundRect">
          <a:avLst>
            <a:gd name="adj" fmla="val 105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066665" numCol="1" spcCol="1270" anchor="t" anchorCtr="0">
          <a:noAutofit/>
        </a:bodyPr>
        <a:lstStyle/>
        <a:p>
          <a:pPr marL="0" lvl="0" indent="0" algn="l"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Fully Integrated Medicaid &amp; Medicare Plans</a:t>
          </a:r>
        </a:p>
      </dsp:txBody>
      <dsp:txXfrm>
        <a:off x="3143222" y="1307534"/>
        <a:ext cx="5363676" cy="3164610"/>
      </dsp:txXfrm>
    </dsp:sp>
    <dsp:sp modelId="{FDDD298E-89CD-4C95-861A-58C64475B1EC}">
      <dsp:nvSpPr>
        <dsp:cNvPr id="0" name=""/>
        <dsp:cNvSpPr/>
      </dsp:nvSpPr>
      <dsp:spPr>
        <a:xfrm>
          <a:off x="3276598" y="2743196"/>
          <a:ext cx="1671184" cy="991684"/>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5960326"/>
              <a:satOff val="23887"/>
              <a:lumOff val="51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100000"/>
            </a:lnSpc>
            <a:spcBef>
              <a:spcPct val="0"/>
            </a:spcBef>
            <a:spcAft>
              <a:spcPts val="0"/>
            </a:spcAft>
            <a:buFontTx/>
            <a:buNone/>
          </a:pPr>
          <a:r>
            <a:rPr lang="en-US" sz="1400" b="1" kern="1200" dirty="0">
              <a:latin typeface="Arial" panose="020B0604020202020204" pitchFamily="34" charset="0"/>
              <a:cs typeface="Arial" panose="020B0604020202020204" pitchFamily="34" charset="0"/>
            </a:rPr>
            <a:t>Medicaid Advantage Plus (MAP)</a:t>
          </a:r>
        </a:p>
      </dsp:txBody>
      <dsp:txXfrm>
        <a:off x="3307096" y="2773694"/>
        <a:ext cx="1610188" cy="930688"/>
      </dsp:txXfrm>
    </dsp:sp>
    <dsp:sp modelId="{76F93212-B9F6-483B-8BCF-4ECDCD1521D2}">
      <dsp:nvSpPr>
        <dsp:cNvPr id="0" name=""/>
        <dsp:cNvSpPr/>
      </dsp:nvSpPr>
      <dsp:spPr>
        <a:xfrm>
          <a:off x="5073901" y="2819396"/>
          <a:ext cx="1600505" cy="850392"/>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7947101"/>
              <a:satOff val="31849"/>
              <a:lumOff val="690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Program of All Inclusive Services for the Elderly (PACE)</a:t>
          </a:r>
        </a:p>
      </dsp:txBody>
      <dsp:txXfrm>
        <a:off x="5100053" y="2845548"/>
        <a:ext cx="1548201" cy="798088"/>
      </dsp:txXfrm>
    </dsp:sp>
    <dsp:sp modelId="{8F37C792-4B36-4F99-AE2D-F41DE1C2FEF3}">
      <dsp:nvSpPr>
        <dsp:cNvPr id="0" name=""/>
        <dsp:cNvSpPr/>
      </dsp:nvSpPr>
      <dsp:spPr>
        <a:xfrm>
          <a:off x="7238999" y="1905003"/>
          <a:ext cx="1175091" cy="2542161"/>
        </a:xfrm>
        <a:prstGeom prst="roundRect">
          <a:avLst>
            <a:gd name="adj" fmla="val 10500"/>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Integrated Benefit Duals (IB-Duals)</a:t>
          </a:r>
        </a:p>
        <a:p>
          <a:pPr marL="0" lvl="0" indent="0" algn="ctr"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Mainstream &amp; Aligned D-SNP</a:t>
          </a:r>
        </a:p>
        <a:p>
          <a:pPr marL="0" lvl="0" indent="0" algn="ctr"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HARP &amp; Aligned D-SNP*</a:t>
          </a:r>
        </a:p>
        <a:p>
          <a:pPr marL="0" lvl="0" indent="0" algn="ctr" defTabSz="622300">
            <a:lnSpc>
              <a:spcPct val="90000"/>
            </a:lnSpc>
            <a:spcBef>
              <a:spcPct val="0"/>
            </a:spcBef>
            <a:spcAft>
              <a:spcPct val="35000"/>
            </a:spcAft>
            <a:buNone/>
          </a:pPr>
          <a:r>
            <a:rPr lang="en-US" sz="1200" b="1" kern="1200" dirty="0">
              <a:latin typeface="Arial" panose="020B0604020202020204" pitchFamily="34" charset="0"/>
              <a:cs typeface="Arial" panose="020B0604020202020204" pitchFamily="34" charset="0"/>
            </a:rPr>
            <a:t>*Access to less than 120 days of LTSS</a:t>
          </a:r>
        </a:p>
      </dsp:txBody>
      <dsp:txXfrm>
        <a:off x="7275137" y="1941141"/>
        <a:ext cx="1102815" cy="24698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5167D-485D-4BC4-BCED-7DE43A72C311}">
      <dsp:nvSpPr>
        <dsp:cNvPr id="0" name=""/>
        <dsp:cNvSpPr/>
      </dsp:nvSpPr>
      <dsp:spPr>
        <a:xfrm>
          <a:off x="0" y="485756"/>
          <a:ext cx="2530673" cy="5124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Arial" panose="020B0604020202020204" pitchFamily="34" charset="0"/>
              <a:cs typeface="Arial" panose="020B0604020202020204" pitchFamily="34" charset="0"/>
            </a:rPr>
            <a:t>MLTC Partial Cap</a:t>
          </a:r>
        </a:p>
        <a:p>
          <a:pPr marL="0" lvl="0" indent="0" algn="ctr" defTabSz="711200">
            <a:lnSpc>
              <a:spcPct val="90000"/>
            </a:lnSpc>
            <a:spcBef>
              <a:spcPct val="0"/>
            </a:spcBef>
            <a:spcAft>
              <a:spcPct val="35000"/>
            </a:spcAft>
            <a:buNone/>
          </a:pPr>
          <a:r>
            <a:rPr lang="en-US" sz="1200" b="1" kern="1200" dirty="0">
              <a:latin typeface="Arial" panose="020B0604020202020204" pitchFamily="34" charset="0"/>
              <a:cs typeface="Arial" panose="020B0604020202020204" pitchFamily="34" charset="0"/>
            </a:rPr>
            <a:t>1115 Waiver</a:t>
          </a:r>
        </a:p>
      </dsp:txBody>
      <dsp:txXfrm>
        <a:off x="0" y="485756"/>
        <a:ext cx="2530673" cy="512400"/>
      </dsp:txXfrm>
    </dsp:sp>
    <dsp:sp modelId="{631FF875-2AF4-45DA-9830-0EAD30CD0B98}">
      <dsp:nvSpPr>
        <dsp:cNvPr id="0" name=""/>
        <dsp:cNvSpPr/>
      </dsp:nvSpPr>
      <dsp:spPr>
        <a:xfrm>
          <a:off x="0" y="933036"/>
          <a:ext cx="2530673" cy="301950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en-US" sz="1100" kern="1200" dirty="0"/>
            <a:t>Individuals seeking/needing 120+ days of long term services and supports (LTSS): voluntary &amp; mandatory </a:t>
          </a:r>
        </a:p>
        <a:p>
          <a:pPr marL="57150" lvl="1" indent="-57150" algn="l" defTabSz="488950">
            <a:lnSpc>
              <a:spcPct val="90000"/>
            </a:lnSpc>
            <a:spcBef>
              <a:spcPct val="0"/>
            </a:spcBef>
            <a:spcAft>
              <a:spcPct val="15000"/>
            </a:spcAft>
            <a:buChar char="•"/>
          </a:pPr>
          <a:r>
            <a:rPr lang="en-US" sz="1100" kern="1200" dirty="0"/>
            <a:t>Medicaid only &amp; dually eligible for Medicaid &amp; Medicare (Duals)</a:t>
          </a:r>
        </a:p>
        <a:p>
          <a:pPr marL="57150" lvl="1" indent="-57150" algn="l" defTabSz="488950">
            <a:lnSpc>
              <a:spcPct val="90000"/>
            </a:lnSpc>
            <a:spcBef>
              <a:spcPct val="0"/>
            </a:spcBef>
            <a:spcAft>
              <a:spcPct val="15000"/>
            </a:spcAft>
            <a:buChar char="•"/>
          </a:pPr>
          <a:r>
            <a:rPr lang="en-US" sz="1100" kern="1200" dirty="0"/>
            <a:t>Age 18+ (Medicaid only) voluntary; Age 18-20 (Duals) voluntary; Age 21+ (Duals) mandatory to receive services</a:t>
          </a:r>
        </a:p>
        <a:p>
          <a:pPr marL="57150" lvl="1" indent="-57150" algn="l" defTabSz="488950">
            <a:lnSpc>
              <a:spcPct val="90000"/>
            </a:lnSpc>
            <a:spcBef>
              <a:spcPct val="0"/>
            </a:spcBef>
            <a:spcAft>
              <a:spcPct val="15000"/>
            </a:spcAft>
            <a:buChar char="•"/>
          </a:pPr>
          <a:r>
            <a:rPr lang="en-US" sz="1100" kern="1200" dirty="0"/>
            <a:t>Care management for Medicaid LTSS;</a:t>
          </a:r>
        </a:p>
        <a:p>
          <a:pPr marL="57150" lvl="1" indent="-57150" algn="l" defTabSz="488950">
            <a:lnSpc>
              <a:spcPct val="90000"/>
            </a:lnSpc>
            <a:spcBef>
              <a:spcPct val="0"/>
            </a:spcBef>
            <a:spcAft>
              <a:spcPct val="15000"/>
            </a:spcAft>
            <a:buChar char="•"/>
          </a:pPr>
          <a:r>
            <a:rPr lang="en-US" sz="1100" kern="1200" dirty="0"/>
            <a:t>BH Medicaid and Medicare services through fee-for-service (FFS)</a:t>
          </a:r>
        </a:p>
        <a:p>
          <a:pPr marL="57150" lvl="1" indent="-57150" algn="l" defTabSz="488950">
            <a:lnSpc>
              <a:spcPct val="90000"/>
            </a:lnSpc>
            <a:spcBef>
              <a:spcPct val="0"/>
            </a:spcBef>
            <a:spcAft>
              <a:spcPct val="15000"/>
            </a:spcAft>
            <a:buChar char="•"/>
          </a:pPr>
          <a:r>
            <a:rPr lang="en-US" sz="1100" kern="1200" dirty="0"/>
            <a:t>Nursing home: Short-term/non-permanent rehabilitation (generally 3 months); disenrolled from plan and returned to FFS if transitioned to permanent stay resident</a:t>
          </a:r>
        </a:p>
      </dsp:txBody>
      <dsp:txXfrm>
        <a:off x="0" y="933036"/>
        <a:ext cx="2530673" cy="3019500"/>
      </dsp:txXfrm>
    </dsp:sp>
    <dsp:sp modelId="{2D8DAD30-F033-4310-8FB1-666E70CC1BA5}">
      <dsp:nvSpPr>
        <dsp:cNvPr id="0" name=""/>
        <dsp:cNvSpPr/>
      </dsp:nvSpPr>
      <dsp:spPr>
        <a:xfrm>
          <a:off x="3200405" y="485761"/>
          <a:ext cx="2530673" cy="512400"/>
        </a:xfrm>
        <a:prstGeom prst="rect">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Arial" panose="020B0604020202020204" pitchFamily="34" charset="0"/>
              <a:cs typeface="Arial" panose="020B0604020202020204" pitchFamily="34" charset="0"/>
            </a:rPr>
            <a:t>MAP</a:t>
          </a:r>
        </a:p>
        <a:p>
          <a:pPr marL="0" lvl="0" indent="0" algn="ctr" defTabSz="711200">
            <a:lnSpc>
              <a:spcPct val="90000"/>
            </a:lnSpc>
            <a:spcBef>
              <a:spcPct val="0"/>
            </a:spcBef>
            <a:spcAft>
              <a:spcPct val="35000"/>
            </a:spcAft>
            <a:buNone/>
          </a:pPr>
          <a:r>
            <a:rPr lang="en-US" sz="1200" b="1" kern="1200" dirty="0">
              <a:latin typeface="Arial" panose="020B0604020202020204" pitchFamily="34" charset="0"/>
              <a:cs typeface="Arial" panose="020B0604020202020204" pitchFamily="34" charset="0"/>
            </a:rPr>
            <a:t>1115 Waiver</a:t>
          </a:r>
        </a:p>
      </dsp:txBody>
      <dsp:txXfrm>
        <a:off x="3200405" y="485761"/>
        <a:ext cx="2530673" cy="512400"/>
      </dsp:txXfrm>
    </dsp:sp>
    <dsp:sp modelId="{04DC0125-1E9C-4378-84C6-A81F9625A5B7}">
      <dsp:nvSpPr>
        <dsp:cNvPr id="0" name=""/>
        <dsp:cNvSpPr/>
      </dsp:nvSpPr>
      <dsp:spPr>
        <a:xfrm>
          <a:off x="3200405" y="939287"/>
          <a:ext cx="2530673" cy="3019500"/>
        </a:xfrm>
        <a:prstGeom prst="rect">
          <a:avLst/>
        </a:prstGeom>
        <a:solidFill>
          <a:schemeClr val="accent5">
            <a:tint val="40000"/>
            <a:alpha val="90000"/>
            <a:hueOff val="-5370241"/>
            <a:satOff val="24126"/>
            <a:lumOff val="1658"/>
            <a:alphaOff val="0"/>
          </a:schemeClr>
        </a:solidFill>
        <a:ln w="25400" cap="flat" cmpd="sng" algn="ctr">
          <a:solidFill>
            <a:schemeClr val="accent5">
              <a:tint val="40000"/>
              <a:alpha val="90000"/>
              <a:hueOff val="-5370241"/>
              <a:satOff val="24126"/>
              <a:lumOff val="16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en-US" sz="1100" kern="1200" dirty="0"/>
            <a:t>Voluntary or default enrollment </a:t>
          </a:r>
        </a:p>
        <a:p>
          <a:pPr marL="57150" lvl="1" indent="-57150" algn="l" defTabSz="488950">
            <a:lnSpc>
              <a:spcPct val="90000"/>
            </a:lnSpc>
            <a:spcBef>
              <a:spcPct val="0"/>
            </a:spcBef>
            <a:spcAft>
              <a:spcPct val="15000"/>
            </a:spcAft>
            <a:buChar char="•"/>
          </a:pPr>
          <a:r>
            <a:rPr lang="en-US" sz="1100" kern="1200" dirty="0"/>
            <a:t>Duals (Medicaid and Medicare-eligible) only</a:t>
          </a:r>
        </a:p>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a:t>Age 18+</a:t>
          </a:r>
        </a:p>
        <a:p>
          <a:pPr marL="57150" lvl="1" indent="-57150" algn="l" defTabSz="488950">
            <a:lnSpc>
              <a:spcPct val="90000"/>
            </a:lnSpc>
            <a:spcBef>
              <a:spcPct val="0"/>
            </a:spcBef>
            <a:spcAft>
              <a:spcPct val="15000"/>
            </a:spcAft>
            <a:buChar char="•"/>
          </a:pPr>
          <a:r>
            <a:rPr lang="en-US" sz="1100" kern="1200" dirty="0"/>
            <a:t>Available in selected counties</a:t>
          </a:r>
        </a:p>
        <a:p>
          <a:pPr marL="57150" lvl="1" indent="-57150" algn="l" defTabSz="488950">
            <a:lnSpc>
              <a:spcPct val="90000"/>
            </a:lnSpc>
            <a:spcBef>
              <a:spcPct val="0"/>
            </a:spcBef>
            <a:spcAft>
              <a:spcPct val="15000"/>
            </a:spcAft>
            <a:buChar char="•"/>
          </a:pPr>
          <a:r>
            <a:rPr lang="en-US" sz="1100" kern="1200" dirty="0"/>
            <a:t>Care management for all Medicaid LTSS, Medicaid BH (January 2023 carve-in) and Medicare services</a:t>
          </a:r>
        </a:p>
        <a:p>
          <a:pPr marL="57150" lvl="1" indent="-57150" algn="l" defTabSz="488950">
            <a:lnSpc>
              <a:spcPct val="90000"/>
            </a:lnSpc>
            <a:spcBef>
              <a:spcPct val="0"/>
            </a:spcBef>
            <a:spcAft>
              <a:spcPct val="15000"/>
            </a:spcAft>
            <a:buChar char="•"/>
          </a:pPr>
          <a:r>
            <a:rPr lang="en-US" sz="1100" kern="1200" dirty="0"/>
            <a:t>Nursing home: Short and long term stays; remain in plan if transitioned to permanent stay resident</a:t>
          </a:r>
        </a:p>
      </dsp:txBody>
      <dsp:txXfrm>
        <a:off x="3200405" y="939287"/>
        <a:ext cx="2530673" cy="3019500"/>
      </dsp:txXfrm>
    </dsp:sp>
    <dsp:sp modelId="{64464493-D1A4-4E26-BBF0-B86C75E5149C}">
      <dsp:nvSpPr>
        <dsp:cNvPr id="0" name=""/>
        <dsp:cNvSpPr/>
      </dsp:nvSpPr>
      <dsp:spPr>
        <a:xfrm>
          <a:off x="5775126" y="481872"/>
          <a:ext cx="2530673" cy="512400"/>
        </a:xfrm>
        <a:prstGeom prst="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Arial" panose="020B0604020202020204" pitchFamily="34" charset="0"/>
              <a:cs typeface="Arial" panose="020B0604020202020204" pitchFamily="34" charset="0"/>
            </a:rPr>
            <a:t>PACE</a:t>
          </a:r>
        </a:p>
        <a:p>
          <a:pPr marL="0" lvl="0" indent="0" algn="ctr" defTabSz="711200">
            <a:lnSpc>
              <a:spcPct val="90000"/>
            </a:lnSpc>
            <a:spcBef>
              <a:spcPct val="0"/>
            </a:spcBef>
            <a:spcAft>
              <a:spcPct val="35000"/>
            </a:spcAft>
            <a:buNone/>
          </a:pPr>
          <a:r>
            <a:rPr lang="en-US" sz="1200" b="1" kern="1200" dirty="0">
              <a:latin typeface="Arial" panose="020B0604020202020204" pitchFamily="34" charset="0"/>
              <a:cs typeface="Arial" panose="020B0604020202020204" pitchFamily="34" charset="0"/>
            </a:rPr>
            <a:t>Section 1934 SS Act</a:t>
          </a:r>
        </a:p>
      </dsp:txBody>
      <dsp:txXfrm>
        <a:off x="5775126" y="481872"/>
        <a:ext cx="2530673" cy="512400"/>
      </dsp:txXfrm>
    </dsp:sp>
    <dsp:sp modelId="{A9287D71-F85A-402B-A6FE-211403C9E9D9}">
      <dsp:nvSpPr>
        <dsp:cNvPr id="0" name=""/>
        <dsp:cNvSpPr/>
      </dsp:nvSpPr>
      <dsp:spPr>
        <a:xfrm>
          <a:off x="5762433" y="942899"/>
          <a:ext cx="2530673" cy="3019500"/>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en-US" sz="1100" kern="1200" dirty="0"/>
            <a:t>Voluntary enrollment only</a:t>
          </a:r>
        </a:p>
        <a:p>
          <a:pPr marL="57150" lvl="1" indent="-57150" algn="l" defTabSz="488950">
            <a:lnSpc>
              <a:spcPct val="90000"/>
            </a:lnSpc>
            <a:spcBef>
              <a:spcPct val="0"/>
            </a:spcBef>
            <a:spcAft>
              <a:spcPct val="15000"/>
            </a:spcAft>
            <a:buChar char="•"/>
          </a:pPr>
          <a:r>
            <a:rPr lang="en-US" sz="1100" kern="1200" dirty="0"/>
            <a:t>May be </a:t>
          </a:r>
          <a:r>
            <a:rPr lang="en-US" sz="1100" u="sng" kern="1200" dirty="0"/>
            <a:t>any or all </a:t>
          </a:r>
          <a:r>
            <a:rPr lang="en-US" sz="1100" kern="1200" dirty="0"/>
            <a:t>of the following: Medicare Part A; enrolled under Part B; or eligible for Medicaid </a:t>
          </a:r>
        </a:p>
        <a:p>
          <a:pPr marL="57150" lvl="1" indent="-57150" algn="l" defTabSz="488950">
            <a:lnSpc>
              <a:spcPct val="90000"/>
            </a:lnSpc>
            <a:spcBef>
              <a:spcPct val="0"/>
            </a:spcBef>
            <a:spcAft>
              <a:spcPct val="15000"/>
            </a:spcAft>
            <a:buChar char="•"/>
          </a:pPr>
          <a:r>
            <a:rPr lang="en-US" sz="1100" kern="1200" dirty="0"/>
            <a:t>Age 55+</a:t>
          </a:r>
        </a:p>
        <a:p>
          <a:pPr marL="57150" lvl="1" indent="-57150" algn="l" defTabSz="488950">
            <a:lnSpc>
              <a:spcPct val="90000"/>
            </a:lnSpc>
            <a:spcBef>
              <a:spcPct val="0"/>
            </a:spcBef>
            <a:spcAft>
              <a:spcPct val="15000"/>
            </a:spcAft>
            <a:buChar char="•"/>
          </a:pPr>
          <a:r>
            <a:rPr lang="en-US" sz="1100" kern="1200" dirty="0"/>
            <a:t>Must reside in PACE covered region</a:t>
          </a:r>
        </a:p>
        <a:p>
          <a:pPr marL="57150" lvl="1" indent="-57150" algn="l" defTabSz="488950">
            <a:lnSpc>
              <a:spcPct val="90000"/>
            </a:lnSpc>
            <a:spcBef>
              <a:spcPct val="0"/>
            </a:spcBef>
            <a:spcAft>
              <a:spcPct val="15000"/>
            </a:spcAft>
            <a:buChar char="•"/>
          </a:pPr>
          <a:r>
            <a:rPr lang="en-US" sz="1100" kern="1200" dirty="0"/>
            <a:t>Care management for all Medicaid LTSS, Medicaid BH services, and Medicare services</a:t>
          </a:r>
        </a:p>
        <a:p>
          <a:pPr marL="57150" lvl="1" indent="-57150" algn="l" defTabSz="488950">
            <a:lnSpc>
              <a:spcPct val="90000"/>
            </a:lnSpc>
            <a:spcBef>
              <a:spcPct val="0"/>
            </a:spcBef>
            <a:spcAft>
              <a:spcPct val="15000"/>
            </a:spcAft>
            <a:buChar char="•"/>
          </a:pPr>
          <a:r>
            <a:rPr lang="en-US" sz="1100" kern="1200" dirty="0"/>
            <a:t>Nursing home: Short and long term stays; remain in plan if transitioned to permanent stay resident</a:t>
          </a:r>
        </a:p>
      </dsp:txBody>
      <dsp:txXfrm>
        <a:off x="5762433" y="942899"/>
        <a:ext cx="2530673" cy="3019500"/>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D111CE6-E01B-4B16-9FC9-386DAA6E82EC}" type="datetimeFigureOut">
              <a:rPr lang="en-US" smtClean="0"/>
              <a:t>1/30/2025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47B35F-EEBB-4B51-9C7F-012E78CB0FD3}" type="slidenum">
              <a:rPr lang="en-US" smtClean="0"/>
              <a:t>‹#›</a:t>
            </a:fld>
            <a:endParaRPr lang="en-US"/>
          </a:p>
        </p:txBody>
      </p:sp>
    </p:spTree>
    <p:extLst>
      <p:ext uri="{BB962C8B-B14F-4D97-AF65-F5344CB8AC3E}">
        <p14:creationId xmlns:p14="http://schemas.microsoft.com/office/powerpoint/2010/main" val="4009186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2C164A-7038-42D0-953C-2EB4816D4C81}" type="datetimeFigureOut">
              <a:rPr lang="en-US" smtClean="0"/>
              <a:t>1/30/2025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1</a:t>
            </a:fld>
            <a:endParaRPr lang="en-US"/>
          </a:p>
        </p:txBody>
      </p:sp>
    </p:spTree>
    <p:extLst>
      <p:ext uri="{BB962C8B-B14F-4D97-AF65-F5344CB8AC3E}">
        <p14:creationId xmlns:p14="http://schemas.microsoft.com/office/powerpoint/2010/main" val="29352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40643" y="2513976"/>
            <a:ext cx="9913915" cy="2056971"/>
          </a:xfrm>
          <a:prstGeom prst="rect">
            <a:avLst/>
          </a:prstGeom>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DA9C80-B631-4EC4-8253-F63CFD0157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85497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40643" y="2513976"/>
            <a:ext cx="9913915" cy="2056971"/>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DA9C80-B631-4EC4-8253-F63CFD0157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870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228600" y="2647950"/>
            <a:ext cx="6324600" cy="609600"/>
          </a:xfrm>
          <a:prstGeom prst="rect">
            <a:avLst/>
          </a:prstGeom>
        </p:spPr>
        <p:txBody>
          <a:bodyPr/>
          <a:lstStyle>
            <a:lvl1pPr marL="0" indent="0">
              <a:buNone/>
              <a:defRPr sz="2800" b="1">
                <a:solidFill>
                  <a:schemeClr val="tx1"/>
                </a:solidFill>
                <a:latin typeface="Arial" panose="020B0604020202020204" pitchFamily="34" charset="0"/>
                <a:cs typeface="Arial" panose="020B0604020202020204" pitchFamily="34" charset="0"/>
              </a:defRPr>
            </a:lvl1pPr>
          </a:lstStyle>
          <a:p>
            <a:pPr lvl="0"/>
            <a:r>
              <a:rPr lang="en-US" sz="2800" b="1" dirty="0">
                <a:latin typeface="Arial" panose="020B0604020202020204" pitchFamily="34" charset="0"/>
                <a:cs typeface="Arial" panose="020B0604020202020204" pitchFamily="34" charset="0"/>
              </a:rPr>
              <a:t>Master Sub Title</a:t>
            </a:r>
            <a:endParaRPr lang="en-US" dirty="0"/>
          </a:p>
        </p:txBody>
      </p:sp>
      <p:sp>
        <p:nvSpPr>
          <p:cNvPr id="11" name="Text Placeholder 10"/>
          <p:cNvSpPr>
            <a:spLocks noGrp="1"/>
          </p:cNvSpPr>
          <p:nvPr>
            <p:ph type="body" sz="quarter" idx="12" hasCustomPrompt="1"/>
          </p:nvPr>
        </p:nvSpPr>
        <p:spPr>
          <a:xfrm>
            <a:off x="228600" y="1962150"/>
            <a:ext cx="6324600" cy="533400"/>
          </a:xfrm>
          <a:prstGeom prst="rect">
            <a:avLst/>
          </a:prstGeom>
        </p:spPr>
        <p:txBody>
          <a:bodyPr/>
          <a:lstStyle>
            <a:lvl1pPr marL="0" indent="0" algn="l">
              <a:buNone/>
              <a:defRPr sz="4000" b="1" baseline="0">
                <a:solidFill>
                  <a:srgbClr val="553278"/>
                </a:solidFill>
                <a:latin typeface="Arial" panose="020B0604020202020204" pitchFamily="34" charset="0"/>
                <a:cs typeface="Arial" panose="020B0604020202020204" pitchFamily="34" charset="0"/>
              </a:defRPr>
            </a:lvl1pPr>
          </a:lstStyle>
          <a:p>
            <a:pPr lvl="0"/>
            <a:r>
              <a:rPr lang="en-US" dirty="0"/>
              <a:t>Master Title – Arial Bold</a:t>
            </a:r>
          </a:p>
        </p:txBody>
      </p:sp>
      <p:sp>
        <p:nvSpPr>
          <p:cNvPr id="4" name="Date Placeholder 1"/>
          <p:cNvSpPr txBox="1">
            <a:spLocks/>
          </p:cNvSpPr>
          <p:nvPr userDrawn="1"/>
        </p:nvSpPr>
        <p:spPr>
          <a:xfrm>
            <a:off x="7010400" y="4400550"/>
            <a:ext cx="2133600"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600" b="1" smtClean="0">
                <a:solidFill>
                  <a:schemeClr val="bg1"/>
                </a:solidFill>
                <a:latin typeface="Arial" panose="020B0604020202020204" pitchFamily="34" charset="0"/>
                <a:cs typeface="Arial" panose="020B0604020202020204" pitchFamily="34" charset="0"/>
              </a:rPr>
              <a:pPr/>
              <a:t>January 30, 2025</a:t>
            </a:fld>
            <a:endParaRPr lang="en-US" sz="1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628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Master">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304800" y="1885950"/>
            <a:ext cx="4114800" cy="1676400"/>
          </a:xfrm>
          <a:prstGeom prst="rect">
            <a:avLst/>
          </a:prstGeom>
        </p:spPr>
        <p:txBody>
          <a:bodyPr/>
          <a:lstStyle>
            <a:lvl1pPr marL="0" indent="0">
              <a:buNone/>
              <a:defRPr sz="4000" b="1">
                <a:solidFill>
                  <a:schemeClr val="bg1"/>
                </a:solidFill>
                <a:latin typeface="Arial" panose="020B0604020202020204" pitchFamily="34" charset="0"/>
                <a:cs typeface="Arial" panose="020B0604020202020204" pitchFamily="34" charset="0"/>
              </a:defRPr>
            </a:lvl1pPr>
          </a:lstStyle>
          <a:p>
            <a:pPr lvl="0"/>
            <a:r>
              <a:rPr lang="en-US" dirty="0"/>
              <a:t>Section Title-</a:t>
            </a:r>
            <a:br>
              <a:rPr lang="en-US" dirty="0"/>
            </a:br>
            <a:r>
              <a:rPr lang="en-US" dirty="0"/>
              <a:t>Arial Bold</a:t>
            </a:r>
          </a:p>
        </p:txBody>
      </p:sp>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Master">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228600" y="1504950"/>
            <a:ext cx="7467600" cy="3581400"/>
          </a:xfrm>
          <a:prstGeom prst="rect">
            <a:avLst/>
          </a:prstGeom>
        </p:spPr>
        <p:txBody>
          <a:bodyPr/>
          <a:lstStyle>
            <a:lvl1pPr marL="0" indent="0">
              <a:buFontTx/>
              <a:buNone/>
              <a:defRPr sz="2400" b="0" i="0" baseline="0">
                <a:solidFill>
                  <a:schemeClr val="tx1"/>
                </a:solidFill>
                <a:latin typeface="+mn-lt"/>
              </a:defRPr>
            </a:lvl1pPr>
            <a:lvl2pPr>
              <a:defRPr sz="2400">
                <a:latin typeface="+mn-lt"/>
              </a:defRPr>
            </a:lvl2pPr>
            <a:lvl3pPr>
              <a:defRPr>
                <a:latin typeface="+mn-lt"/>
              </a:defRPr>
            </a:lvl3pPr>
            <a:lvl4pPr marL="1257300" indent="0">
              <a:buNone/>
              <a:defRPr sz="2400">
                <a:latin typeface="+mn-lt"/>
              </a:defRPr>
            </a:lvl4pPr>
            <a:lvl5pPr marL="1714500" indent="0">
              <a:buNone/>
              <a:defRPr sz="2400">
                <a:latin typeface="+mn-lt"/>
              </a:defRPr>
            </a:lvl5pPr>
            <a:lvl6pPr>
              <a:defRPr sz="2400">
                <a:latin typeface="+mn-lt"/>
              </a:defRPr>
            </a:lvl6pPr>
            <a:lvl7pPr>
              <a:defRPr sz="2400">
                <a:latin typeface="+mn-lt"/>
              </a:defRPr>
            </a:lvl7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t>Copy (Arial Regular) 24 point</a:t>
            </a:r>
          </a:p>
          <a:p>
            <a:pPr lvl="0"/>
            <a:endParaRPr lang="en-US" dirty="0"/>
          </a:p>
          <a:p>
            <a:pPr marL="1600200" marR="0" lvl="3"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en-US" dirty="0"/>
          </a:p>
          <a:p>
            <a:pPr marL="1143000" marR="0" lvl="2"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en-US" dirty="0"/>
          </a:p>
          <a:p>
            <a:pPr lvl="1"/>
            <a:endParaRPr lang="en-US" dirty="0"/>
          </a:p>
          <a:p>
            <a:pPr lvl="0"/>
            <a:endParaRPr lang="en-US" dirty="0"/>
          </a:p>
        </p:txBody>
      </p:sp>
      <p:sp>
        <p:nvSpPr>
          <p:cNvPr id="7" name="Text Placeholder 6"/>
          <p:cNvSpPr>
            <a:spLocks noGrp="1"/>
          </p:cNvSpPr>
          <p:nvPr>
            <p:ph type="body" sz="quarter" idx="12" hasCustomPrompt="1"/>
          </p:nvPr>
        </p:nvSpPr>
        <p:spPr>
          <a:xfrm>
            <a:off x="228600" y="514350"/>
            <a:ext cx="8382000" cy="762000"/>
          </a:xfrm>
          <a:prstGeom prst="rect">
            <a:avLst/>
          </a:prstGeom>
        </p:spPr>
        <p:txBody>
          <a:bodyPr/>
          <a:lstStyle>
            <a:lvl1pPr marL="0" indent="0">
              <a:buNone/>
              <a:defRPr b="1">
                <a:solidFill>
                  <a:srgbClr val="553278"/>
                </a:solidFill>
              </a:defRPr>
            </a:lvl1pPr>
          </a:lstStyle>
          <a:p>
            <a:pPr lvl="0"/>
            <a:r>
              <a:rPr lang="en-US" dirty="0"/>
              <a:t>Slide Heading – Arial Bold, 32 point</a:t>
            </a:r>
          </a:p>
        </p:txBody>
      </p:sp>
    </p:spTree>
    <p:extLst>
      <p:ext uri="{BB962C8B-B14F-4D97-AF65-F5344CB8AC3E}">
        <p14:creationId xmlns:p14="http://schemas.microsoft.com/office/powerpoint/2010/main" val="17975158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1/30/2025</a:t>
            </a:fld>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3714750"/>
            <a:ext cx="9144000" cy="14859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878C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1" y="140194"/>
            <a:ext cx="3505200" cy="914693"/>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581150"/>
            <a:ext cx="5334000" cy="2743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878C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553278"/>
                </a:solidFill>
              </a:rPr>
              <a:pPr/>
              <a:t>‹#›</a:t>
            </a:fld>
            <a:endParaRPr lang="en-US" sz="1200" dirty="0">
              <a:solidFill>
                <a:srgbClr val="553278"/>
              </a:solidFill>
            </a:endParaRP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22893" y="4324350"/>
            <a:ext cx="2470413" cy="706378"/>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62344"/>
            <a:ext cx="9144000" cy="299605"/>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userDrawn="1"/>
        </p:nvSpPr>
        <p:spPr>
          <a:xfrm>
            <a:off x="0" y="0"/>
            <a:ext cx="9144000" cy="81394"/>
          </a:xfrm>
          <a:prstGeom prst="rect">
            <a:avLst/>
          </a:prstGeom>
          <a:solidFill>
            <a:srgbClr val="878C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467600" y="4629150"/>
            <a:ext cx="1363351" cy="389830"/>
          </a:xfrm>
          <a:prstGeom prst="rect">
            <a:avLst/>
          </a:prstGeom>
        </p:spPr>
      </p:pic>
      <p:sp>
        <p:nvSpPr>
          <p:cNvPr id="6" name="Date Placeholder 1"/>
          <p:cNvSpPr txBox="1">
            <a:spLocks/>
          </p:cNvSpPr>
          <p:nvPr userDrawn="1"/>
        </p:nvSpPr>
        <p:spPr>
          <a:xfrm>
            <a:off x="76200" y="88105"/>
            <a:ext cx="2133600"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b="1" smtClean="0">
                <a:solidFill>
                  <a:schemeClr val="bg1"/>
                </a:solidFill>
                <a:latin typeface="Arial" panose="020B0604020202020204" pitchFamily="34" charset="0"/>
                <a:cs typeface="Arial" panose="020B0604020202020204" pitchFamily="34" charset="0"/>
              </a:rPr>
              <a:pPr/>
              <a:t>January 30, 2025</a:t>
            </a:fld>
            <a:endParaRPr lang="en-US" sz="1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en.Choens@omh.ny.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health.ny.gov/health_care/medicaid/redesign/mrt90/mltc_policy/2022/docs/2022-08-16_mltc_22-03.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my.omh.ny.gov/bi/pd/saw.dll?PortalPages#metric"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medicareinteractive.org/pdf/MAP-consumer-factsheet.pdf" TargetMode="External"/><Relationship Id="rId7" Type="http://schemas.openxmlformats.org/officeDocument/2006/relationships/hyperlink" Target="https://www.cssny.org/programs/entry/champ" TargetMode="External"/><Relationship Id="rId2" Type="http://schemas.openxmlformats.org/officeDocument/2006/relationships/hyperlink" Target="https://www.health.ny.gov/health_care/medicaid/redesign/docs/mltc_guide_e.pdf" TargetMode="External"/><Relationship Id="rId1" Type="http://schemas.openxmlformats.org/officeDocument/2006/relationships/slideLayout" Target="../slideLayouts/slideLayout3.xml"/><Relationship Id="rId6" Type="http://schemas.openxmlformats.org/officeDocument/2006/relationships/hyperlink" Target="http://www.icannys.org/" TargetMode="External"/><Relationship Id="rId5" Type="http://schemas.openxmlformats.org/officeDocument/2006/relationships/hyperlink" Target="https://www.nymedicaidchoice.com/en/find-long-term-care-plan" TargetMode="External"/><Relationship Id="rId4" Type="http://schemas.openxmlformats.org/officeDocument/2006/relationships/hyperlink" Target="https://www.nymedicaidchoice.com/en/pa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971858"/>
            <a:ext cx="8534400" cy="1200329"/>
          </a:xfrm>
          <a:prstGeom prst="rect">
            <a:avLst/>
          </a:prstGeom>
          <a:noFill/>
          <a:ln>
            <a:noFill/>
          </a:ln>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Karen Choens, LMSW, Aging &amp; Geriatrics Director, LTC Policy Manager </a:t>
            </a:r>
          </a:p>
          <a:p>
            <a:r>
              <a:rPr lang="en-US" b="1" dirty="0">
                <a:solidFill>
                  <a:schemeClr val="bg1"/>
                </a:solidFill>
                <a:latin typeface="Arial" panose="020B0604020202020204" pitchFamily="34" charset="0"/>
                <a:cs typeface="Arial" panose="020B0604020202020204" pitchFamily="34" charset="0"/>
              </a:rPr>
              <a:t>Integration Unit, Adult Community Care Group</a:t>
            </a:r>
            <a:endParaRPr lang="en-US"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endParaRPr>
          </a:p>
          <a:p>
            <a:r>
              <a:rPr lang="en-US" b="1"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Karen.Choens@omh.ny.gov</a:t>
            </a:r>
            <a:endParaRPr lang="en-US" b="1" dirty="0">
              <a:solidFill>
                <a:schemeClr val="bg1"/>
              </a:solidFill>
              <a:latin typeface="Arial" panose="020B0604020202020204" pitchFamily="34" charset="0"/>
              <a:cs typeface="Arial" panose="020B0604020202020204" pitchFamily="34" charset="0"/>
            </a:endParaRPr>
          </a:p>
          <a:p>
            <a:r>
              <a:rPr lang="en-US" b="1" dirty="0">
                <a:solidFill>
                  <a:schemeClr val="bg1"/>
                </a:solidFill>
                <a:latin typeface="Arial" panose="020B0604020202020204" pitchFamily="34" charset="0"/>
                <a:cs typeface="Arial" panose="020B0604020202020204" pitchFamily="34" charset="0"/>
              </a:rPr>
              <a:t>518-402-2007</a:t>
            </a:r>
          </a:p>
        </p:txBody>
      </p:sp>
      <p:sp>
        <p:nvSpPr>
          <p:cNvPr id="2" name="TextBox 1">
            <a:extLst>
              <a:ext uri="{FF2B5EF4-FFF2-40B4-BE49-F238E27FC236}">
                <a16:creationId xmlns:a16="http://schemas.microsoft.com/office/drawing/2014/main" id="{6BA49345-69E3-4EE5-BC84-A1C1B1A59CB1}"/>
              </a:ext>
            </a:extLst>
          </p:cNvPr>
          <p:cNvSpPr txBox="1"/>
          <p:nvPr/>
        </p:nvSpPr>
        <p:spPr>
          <a:xfrm>
            <a:off x="0" y="1016946"/>
            <a:ext cx="8991600" cy="1200329"/>
          </a:xfrm>
          <a:prstGeom prst="rect">
            <a:avLst/>
          </a:prstGeom>
          <a:noFill/>
        </p:spPr>
        <p:txBody>
          <a:bodyPr wrap="square" rtlCol="0">
            <a:spAutoFit/>
          </a:bodyPr>
          <a:lstStyle/>
          <a:p>
            <a:pPr algn="ctr"/>
            <a:r>
              <a:rPr lang="en-US" sz="3600" b="1" dirty="0">
                <a:solidFill>
                  <a:srgbClr val="002D73"/>
                </a:solidFill>
                <a:latin typeface="Arial" panose="020B0604020202020204" pitchFamily="34" charset="0"/>
                <a:cs typeface="Arial" panose="020B0604020202020204" pitchFamily="34" charset="0"/>
              </a:rPr>
              <a:t>Managed Long Term Care (MLTC) </a:t>
            </a:r>
          </a:p>
          <a:p>
            <a:pPr algn="ctr"/>
            <a:r>
              <a:rPr lang="en-US" sz="3600" b="1" dirty="0">
                <a:solidFill>
                  <a:srgbClr val="002D73"/>
                </a:solidFill>
                <a:latin typeface="Arial" panose="020B0604020202020204" pitchFamily="34" charset="0"/>
                <a:cs typeface="Arial" panose="020B0604020202020204" pitchFamily="34" charset="0"/>
              </a:rPr>
              <a:t>Plan Options</a:t>
            </a:r>
          </a:p>
        </p:txBody>
      </p:sp>
    </p:spTree>
    <p:extLst>
      <p:ext uri="{BB962C8B-B14F-4D97-AF65-F5344CB8AC3E}">
        <p14:creationId xmlns:p14="http://schemas.microsoft.com/office/powerpoint/2010/main" val="206780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0B8A075E-8DDE-4352-8FBD-8C97DEA5DEAD}"/>
              </a:ext>
            </a:extLst>
          </p:cNvPr>
          <p:cNvGraphicFramePr/>
          <p:nvPr>
            <p:extLst>
              <p:ext uri="{D42A27DB-BD31-4B8C-83A1-F6EECF244321}">
                <p14:modId xmlns:p14="http://schemas.microsoft.com/office/powerpoint/2010/main" val="83171868"/>
              </p:ext>
            </p:extLst>
          </p:nvPr>
        </p:nvGraphicFramePr>
        <p:xfrm>
          <a:off x="304800" y="361950"/>
          <a:ext cx="8610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F8474AE8-A2F8-46CD-AD9B-AA6650255BAC}"/>
              </a:ext>
            </a:extLst>
          </p:cNvPr>
          <p:cNvSpPr txBox="1"/>
          <p:nvPr/>
        </p:nvSpPr>
        <p:spPr>
          <a:xfrm>
            <a:off x="2164443" y="390071"/>
            <a:ext cx="6743700" cy="1200329"/>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Managed Care (MC) </a:t>
            </a:r>
          </a:p>
          <a:p>
            <a:r>
              <a:rPr lang="en-US" sz="3600" b="1" dirty="0">
                <a:latin typeface="Arial" panose="020B0604020202020204" pitchFamily="34" charset="0"/>
                <a:cs typeface="Arial" panose="020B0604020202020204" pitchFamily="34" charset="0"/>
              </a:rPr>
              <a:t>Product Lines</a:t>
            </a:r>
          </a:p>
        </p:txBody>
      </p:sp>
      <p:sp>
        <p:nvSpPr>
          <p:cNvPr id="5" name="Right Brace 4">
            <a:extLst>
              <a:ext uri="{FF2B5EF4-FFF2-40B4-BE49-F238E27FC236}">
                <a16:creationId xmlns:a16="http://schemas.microsoft.com/office/drawing/2014/main" id="{8F2599EC-522C-405D-A3A8-887213F04C55}"/>
              </a:ext>
            </a:extLst>
          </p:cNvPr>
          <p:cNvSpPr/>
          <p:nvPr/>
        </p:nvSpPr>
        <p:spPr>
          <a:xfrm rot="5400000">
            <a:off x="4329307" y="2377138"/>
            <a:ext cx="599683" cy="3848099"/>
          </a:xfrm>
          <a:prstGeom prst="rightBrace">
            <a:avLst/>
          </a:prstGeom>
          <a:ln w="25400"/>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6" name="TextBox 5">
            <a:extLst>
              <a:ext uri="{FF2B5EF4-FFF2-40B4-BE49-F238E27FC236}">
                <a16:creationId xmlns:a16="http://schemas.microsoft.com/office/drawing/2014/main" id="{507EFBF0-58C8-406B-90B2-C37C0D67F5F4}"/>
              </a:ext>
            </a:extLst>
          </p:cNvPr>
          <p:cNvSpPr txBox="1"/>
          <p:nvPr/>
        </p:nvSpPr>
        <p:spPr>
          <a:xfrm>
            <a:off x="2705099" y="4601029"/>
            <a:ext cx="3733800" cy="369332"/>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MLTC Plans</a:t>
            </a:r>
          </a:p>
        </p:txBody>
      </p:sp>
    </p:spTree>
    <p:extLst>
      <p:ext uri="{BB962C8B-B14F-4D97-AF65-F5344CB8AC3E}">
        <p14:creationId xmlns:p14="http://schemas.microsoft.com/office/powerpoint/2010/main" val="270703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18CA16A0-08C0-4A62-B416-A29266881D1A}"/>
              </a:ext>
            </a:extLst>
          </p:cNvPr>
          <p:cNvGraphicFramePr/>
          <p:nvPr>
            <p:extLst>
              <p:ext uri="{D42A27DB-BD31-4B8C-83A1-F6EECF244321}">
                <p14:modId xmlns:p14="http://schemas.microsoft.com/office/powerpoint/2010/main" val="3330176036"/>
              </p:ext>
            </p:extLst>
          </p:nvPr>
        </p:nvGraphicFramePr>
        <p:xfrm>
          <a:off x="457200" y="590550"/>
          <a:ext cx="83058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B2FF1AF1-BD5E-45D6-807B-2E765607AC4C}"/>
              </a:ext>
            </a:extLst>
          </p:cNvPr>
          <p:cNvSpPr txBox="1"/>
          <p:nvPr/>
        </p:nvSpPr>
        <p:spPr>
          <a:xfrm>
            <a:off x="76200" y="4476750"/>
            <a:ext cx="8915400" cy="584775"/>
          </a:xfrm>
          <a:prstGeom prst="rect">
            <a:avLst/>
          </a:prstGeom>
          <a:solidFill>
            <a:schemeClr val="bg1"/>
          </a:solidFill>
        </p:spPr>
        <p:txBody>
          <a:bodyPr wrap="square" rtlCol="0">
            <a:spAutoFit/>
          </a:bodyPr>
          <a:lstStyle/>
          <a:p>
            <a:r>
              <a:rPr lang="en-US" sz="1600" u="sng" dirty="0"/>
              <a:t>Community-Based Long Term Services and Supports (LTSS) : </a:t>
            </a:r>
            <a:r>
              <a:rPr lang="en-US" sz="1600" dirty="0"/>
              <a:t>nursing, personal care, home care, consumer directed personal assistance, adult day health care, private duty nursing</a:t>
            </a:r>
          </a:p>
        </p:txBody>
      </p:sp>
      <p:sp>
        <p:nvSpPr>
          <p:cNvPr id="7" name="TextBox 6">
            <a:extLst>
              <a:ext uri="{FF2B5EF4-FFF2-40B4-BE49-F238E27FC236}">
                <a16:creationId xmlns:a16="http://schemas.microsoft.com/office/drawing/2014/main" id="{5BA55780-C13B-4AE4-9489-045BB2D62F3D}"/>
              </a:ext>
            </a:extLst>
          </p:cNvPr>
          <p:cNvSpPr txBox="1"/>
          <p:nvPr/>
        </p:nvSpPr>
        <p:spPr>
          <a:xfrm>
            <a:off x="2209800" y="209550"/>
            <a:ext cx="4495800"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MC Product Lines with LTSS Focus</a:t>
            </a:r>
          </a:p>
        </p:txBody>
      </p:sp>
      <p:sp>
        <p:nvSpPr>
          <p:cNvPr id="3" name="Right Brace 2">
            <a:extLst>
              <a:ext uri="{FF2B5EF4-FFF2-40B4-BE49-F238E27FC236}">
                <a16:creationId xmlns:a16="http://schemas.microsoft.com/office/drawing/2014/main" id="{4274B04C-D26A-4EBB-AC67-21FEAAAB5BEF}"/>
              </a:ext>
            </a:extLst>
          </p:cNvPr>
          <p:cNvSpPr/>
          <p:nvPr/>
        </p:nvSpPr>
        <p:spPr>
          <a:xfrm rot="5400000">
            <a:off x="5981700" y="2221651"/>
            <a:ext cx="457200" cy="29718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id="{41BE2EBE-AC52-4494-A0C0-AE2F5782DF36}"/>
              </a:ext>
            </a:extLst>
          </p:cNvPr>
          <p:cNvSpPr txBox="1"/>
          <p:nvPr/>
        </p:nvSpPr>
        <p:spPr>
          <a:xfrm>
            <a:off x="4178300" y="3823962"/>
            <a:ext cx="4572000" cy="307777"/>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Fully Integrated Medicaid &amp; Medicare Plans</a:t>
            </a:r>
          </a:p>
        </p:txBody>
      </p:sp>
    </p:spTree>
    <p:extLst>
      <p:ext uri="{BB962C8B-B14F-4D97-AF65-F5344CB8AC3E}">
        <p14:creationId xmlns:p14="http://schemas.microsoft.com/office/powerpoint/2010/main" val="494800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1FC0D1-042B-483E-B972-BC9C8F9D835A}"/>
              </a:ext>
            </a:extLst>
          </p:cNvPr>
          <p:cNvSpPr>
            <a:spLocks noGrp="1"/>
          </p:cNvSpPr>
          <p:nvPr>
            <p:ph type="body" sz="quarter" idx="12"/>
          </p:nvPr>
        </p:nvSpPr>
        <p:spPr>
          <a:xfrm>
            <a:off x="228600" y="438150"/>
            <a:ext cx="8382000" cy="762000"/>
          </a:xfrm>
        </p:spPr>
        <p:txBody>
          <a:bodyPr/>
          <a:lstStyle/>
          <a:p>
            <a:r>
              <a:rPr lang="en-US" dirty="0"/>
              <a:t>Considerations: MLTC Plan Options</a:t>
            </a:r>
          </a:p>
        </p:txBody>
      </p:sp>
      <p:graphicFrame>
        <p:nvGraphicFramePr>
          <p:cNvPr id="4" name="Table 4">
            <a:extLst>
              <a:ext uri="{FF2B5EF4-FFF2-40B4-BE49-F238E27FC236}">
                <a16:creationId xmlns:a16="http://schemas.microsoft.com/office/drawing/2014/main" id="{6F95BA77-7042-485F-A9D6-5BFB56D8C47F}"/>
              </a:ext>
            </a:extLst>
          </p:cNvPr>
          <p:cNvGraphicFramePr>
            <a:graphicFrameLocks noGrp="1"/>
          </p:cNvGraphicFramePr>
          <p:nvPr>
            <p:extLst>
              <p:ext uri="{D42A27DB-BD31-4B8C-83A1-F6EECF244321}">
                <p14:modId xmlns:p14="http://schemas.microsoft.com/office/powerpoint/2010/main" val="1968520795"/>
              </p:ext>
            </p:extLst>
          </p:nvPr>
        </p:nvGraphicFramePr>
        <p:xfrm>
          <a:off x="228600" y="1352550"/>
          <a:ext cx="8534400" cy="3190911"/>
        </p:xfrm>
        <a:graphic>
          <a:graphicData uri="http://schemas.openxmlformats.org/drawingml/2006/table">
            <a:tbl>
              <a:tblPr firstRow="1" bandRow="1">
                <a:tableStyleId>{2D5ABB26-0587-4C30-8999-92F81FD0307C}</a:tableStyleId>
              </a:tblPr>
              <a:tblGrid>
                <a:gridCol w="2133600">
                  <a:extLst>
                    <a:ext uri="{9D8B030D-6E8A-4147-A177-3AD203B41FA5}">
                      <a16:colId xmlns:a16="http://schemas.microsoft.com/office/drawing/2014/main" val="1278419182"/>
                    </a:ext>
                  </a:extLst>
                </a:gridCol>
                <a:gridCol w="2133600">
                  <a:extLst>
                    <a:ext uri="{9D8B030D-6E8A-4147-A177-3AD203B41FA5}">
                      <a16:colId xmlns:a16="http://schemas.microsoft.com/office/drawing/2014/main" val="991427714"/>
                    </a:ext>
                  </a:extLst>
                </a:gridCol>
                <a:gridCol w="2133600">
                  <a:extLst>
                    <a:ext uri="{9D8B030D-6E8A-4147-A177-3AD203B41FA5}">
                      <a16:colId xmlns:a16="http://schemas.microsoft.com/office/drawing/2014/main" val="1788561130"/>
                    </a:ext>
                  </a:extLst>
                </a:gridCol>
                <a:gridCol w="2133600">
                  <a:extLst>
                    <a:ext uri="{9D8B030D-6E8A-4147-A177-3AD203B41FA5}">
                      <a16:colId xmlns:a16="http://schemas.microsoft.com/office/drawing/2014/main" val="2763983839"/>
                    </a:ext>
                  </a:extLst>
                </a:gridCol>
              </a:tblGrid>
              <a:tr h="356271">
                <a:tc>
                  <a:txBody>
                    <a:bodyPr/>
                    <a:lstStyle/>
                    <a:p>
                      <a:r>
                        <a:rPr lang="en-US" sz="1600" b="1" dirty="0">
                          <a:latin typeface="Arial" panose="020B0604020202020204" pitchFamily="34" charset="0"/>
                          <a:cs typeface="Arial" panose="020B0604020202020204" pitchFamily="34" charset="0"/>
                        </a:rPr>
                        <a:t>Considerations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b="1" dirty="0">
                          <a:latin typeface="Arial" panose="020B0604020202020204" pitchFamily="34" charset="0"/>
                          <a:cs typeface="Arial" panose="020B0604020202020204" pitchFamily="34" charset="0"/>
                        </a:rPr>
                        <a:t>MLTC Partial Cap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b="1" dirty="0">
                          <a:latin typeface="Arial" panose="020B0604020202020204" pitchFamily="34" charset="0"/>
                          <a:cs typeface="Arial" panose="020B0604020202020204" pitchFamily="34" charset="0"/>
                        </a:rPr>
                        <a:t>MAP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b="1" dirty="0">
                          <a:latin typeface="Arial" panose="020B0604020202020204" pitchFamily="34" charset="0"/>
                          <a:cs typeface="Arial" panose="020B0604020202020204" pitchFamily="34" charset="0"/>
                        </a:rPr>
                        <a:t>PACE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7815468"/>
                  </a:ext>
                </a:extLst>
              </a:tr>
              <a:tr h="1136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Eligibility &amp; Enrollment</a:t>
                      </a:r>
                    </a:p>
                    <a:p>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Must be found eligible by New York Independent Assessor (NYIA) – formerly Conflict Free Evaluation &amp; Enrollment Center (CFEEC)</a:t>
                      </a:r>
                    </a:p>
                    <a:p>
                      <a:pPr marL="182880" lvl="1" indent="0">
                        <a:buFont typeface="Wingdings" panose="05000000000000000000" pitchFamily="2" charset="2"/>
                        <a:buNone/>
                      </a:pPr>
                      <a:r>
                        <a:rPr lang="en-US" sz="1200" dirty="0">
                          <a:latin typeface="Arial" panose="020B0604020202020204" pitchFamily="34" charset="0"/>
                          <a:cs typeface="Arial" panose="020B0604020202020204" pitchFamily="34" charset="0"/>
                        </a:rPr>
                        <a:t>• Assessed as requiring 120+days of LTSS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Default Enrollment: individuals enrolled in Medicaid MC plan who have received a LTSS service in past 30 days and have a sister MAP plan in region</a:t>
                      </a:r>
                    </a:p>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Found eligible through NYIA</a:t>
                      </a:r>
                    </a:p>
                    <a:p>
                      <a:pPr marL="182880" indent="0">
                        <a:buFont typeface="Arial" panose="020B0604020202020204" pitchFamily="34" charset="0"/>
                        <a:buNone/>
                      </a:pPr>
                      <a:r>
                        <a:rPr lang="en-US" sz="1200" dirty="0">
                          <a:latin typeface="Arial" panose="020B0604020202020204" pitchFamily="34" charset="0"/>
                          <a:cs typeface="Arial" panose="020B0604020202020204" pitchFamily="34" charset="0"/>
                        </a:rPr>
                        <a:t>• Assessed as requiring 120+ days of LTSS and Nursing Home Level of Care (NHLOC) score of 5 or more</a:t>
                      </a:r>
                    </a:p>
                    <a:p>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marR="0" lvl="0" indent="-914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Arial" panose="020B0604020202020204" pitchFamily="34" charset="0"/>
                          <a:cs typeface="Arial" panose="020B0604020202020204" pitchFamily="34" charset="0"/>
                        </a:rPr>
                        <a:t>Must be found eligible by NYIA</a:t>
                      </a:r>
                    </a:p>
                    <a:p>
                      <a:pPr marL="18288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 Assessed as requiring 120+ days of LTSS and Nursing Home Level of Care (NHLOC) score of 5 or more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2991741"/>
                  </a:ext>
                </a:extLst>
              </a:tr>
            </a:tbl>
          </a:graphicData>
        </a:graphic>
      </p:graphicFrame>
    </p:spTree>
    <p:extLst>
      <p:ext uri="{BB962C8B-B14F-4D97-AF65-F5344CB8AC3E}">
        <p14:creationId xmlns:p14="http://schemas.microsoft.com/office/powerpoint/2010/main" val="2396179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1FC0D1-042B-483E-B972-BC9C8F9D835A}"/>
              </a:ext>
            </a:extLst>
          </p:cNvPr>
          <p:cNvSpPr>
            <a:spLocks noGrp="1"/>
          </p:cNvSpPr>
          <p:nvPr>
            <p:ph type="body" sz="quarter" idx="12"/>
          </p:nvPr>
        </p:nvSpPr>
        <p:spPr>
          <a:xfrm>
            <a:off x="228600" y="438150"/>
            <a:ext cx="8382000" cy="762000"/>
          </a:xfrm>
        </p:spPr>
        <p:txBody>
          <a:bodyPr/>
          <a:lstStyle/>
          <a:p>
            <a:r>
              <a:rPr lang="en-US" dirty="0"/>
              <a:t>Considerations: MLTC Plan Options</a:t>
            </a:r>
          </a:p>
        </p:txBody>
      </p:sp>
      <p:graphicFrame>
        <p:nvGraphicFramePr>
          <p:cNvPr id="4" name="Table 4">
            <a:extLst>
              <a:ext uri="{FF2B5EF4-FFF2-40B4-BE49-F238E27FC236}">
                <a16:creationId xmlns:a16="http://schemas.microsoft.com/office/drawing/2014/main" id="{6F95BA77-7042-485F-A9D6-5BFB56D8C47F}"/>
              </a:ext>
            </a:extLst>
          </p:cNvPr>
          <p:cNvGraphicFramePr>
            <a:graphicFrameLocks noGrp="1"/>
          </p:cNvGraphicFramePr>
          <p:nvPr>
            <p:extLst>
              <p:ext uri="{D42A27DB-BD31-4B8C-83A1-F6EECF244321}">
                <p14:modId xmlns:p14="http://schemas.microsoft.com/office/powerpoint/2010/main" val="2531924251"/>
              </p:ext>
            </p:extLst>
          </p:nvPr>
        </p:nvGraphicFramePr>
        <p:xfrm>
          <a:off x="228600" y="1276350"/>
          <a:ext cx="8610600" cy="3690610"/>
        </p:xfrm>
        <a:graphic>
          <a:graphicData uri="http://schemas.openxmlformats.org/drawingml/2006/table">
            <a:tbl>
              <a:tblPr firstRow="1" bandRow="1">
                <a:tableStyleId>{2D5ABB26-0587-4C30-8999-92F81FD0307C}</a:tableStyleId>
              </a:tblPr>
              <a:tblGrid>
                <a:gridCol w="2152650">
                  <a:extLst>
                    <a:ext uri="{9D8B030D-6E8A-4147-A177-3AD203B41FA5}">
                      <a16:colId xmlns:a16="http://schemas.microsoft.com/office/drawing/2014/main" val="1278419182"/>
                    </a:ext>
                  </a:extLst>
                </a:gridCol>
                <a:gridCol w="2152650">
                  <a:extLst>
                    <a:ext uri="{9D8B030D-6E8A-4147-A177-3AD203B41FA5}">
                      <a16:colId xmlns:a16="http://schemas.microsoft.com/office/drawing/2014/main" val="991427714"/>
                    </a:ext>
                  </a:extLst>
                </a:gridCol>
                <a:gridCol w="2152650">
                  <a:extLst>
                    <a:ext uri="{9D8B030D-6E8A-4147-A177-3AD203B41FA5}">
                      <a16:colId xmlns:a16="http://schemas.microsoft.com/office/drawing/2014/main" val="1788561130"/>
                    </a:ext>
                  </a:extLst>
                </a:gridCol>
                <a:gridCol w="2152650">
                  <a:extLst>
                    <a:ext uri="{9D8B030D-6E8A-4147-A177-3AD203B41FA5}">
                      <a16:colId xmlns:a16="http://schemas.microsoft.com/office/drawing/2014/main" val="2763983839"/>
                    </a:ext>
                  </a:extLst>
                </a:gridCol>
              </a:tblGrid>
              <a:tr h="365698">
                <a:tc>
                  <a:txBody>
                    <a:bodyPr/>
                    <a:lstStyle/>
                    <a:p>
                      <a:r>
                        <a:rPr lang="en-US" sz="1600" b="1" dirty="0">
                          <a:latin typeface="Arial" panose="020B0604020202020204" pitchFamily="34" charset="0"/>
                          <a:cs typeface="Arial" panose="020B0604020202020204" pitchFamily="34" charset="0"/>
                        </a:rPr>
                        <a:t>Considerations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b="1" dirty="0">
                          <a:latin typeface="Arial" panose="020B0604020202020204" pitchFamily="34" charset="0"/>
                          <a:cs typeface="Arial" panose="020B0604020202020204" pitchFamily="34" charset="0"/>
                        </a:rPr>
                        <a:t>MLTC Partial Cap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b="1" dirty="0">
                          <a:latin typeface="Arial" panose="020B0604020202020204" pitchFamily="34" charset="0"/>
                          <a:cs typeface="Arial" panose="020B0604020202020204" pitchFamily="34" charset="0"/>
                        </a:rPr>
                        <a:t>MAP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600" b="1" dirty="0">
                          <a:latin typeface="Arial" panose="020B0604020202020204" pitchFamily="34" charset="0"/>
                          <a:cs typeface="Arial" panose="020B0604020202020204" pitchFamily="34" charset="0"/>
                        </a:rPr>
                        <a:t>PACE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7815468"/>
                  </a:ext>
                </a:extLst>
              </a:tr>
              <a:tr h="1166142">
                <a:tc>
                  <a:txBody>
                    <a:bodyPr/>
                    <a:lstStyle/>
                    <a:p>
                      <a:r>
                        <a:rPr lang="en-US" sz="1200" dirty="0">
                          <a:latin typeface="Arial" panose="020B0604020202020204" pitchFamily="34" charset="0"/>
                          <a:cs typeface="Arial" panose="020B0604020202020204" pitchFamily="34" charset="0"/>
                        </a:rPr>
                        <a:t>Primary Care Physician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Paid through FFS Medicare</a:t>
                      </a:r>
                    </a:p>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Integrated as relates to LTSS care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Check network</a:t>
                      </a:r>
                    </a:p>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Must be integrated with care management of all services &amp; care plan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Check network</a:t>
                      </a:r>
                    </a:p>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Must be integrated with care management of all services &amp; care plan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9876398"/>
                  </a:ext>
                </a:extLst>
              </a:tr>
              <a:tr h="2158770">
                <a:tc>
                  <a:txBody>
                    <a:bodyPr/>
                    <a:lstStyle/>
                    <a:p>
                      <a:r>
                        <a:rPr lang="en-US" sz="1200" dirty="0">
                          <a:latin typeface="Arial" panose="020B0604020202020204" pitchFamily="34" charset="0"/>
                          <a:cs typeface="Arial" panose="020B0604020202020204" pitchFamily="34" charset="0"/>
                        </a:rPr>
                        <a:t>BH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Access to some Medicaid BH services* &amp; Medicare mental health through FFS; </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No Access to BH HCBS &amp; CORE; </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Not integrated with LTSS care management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Access to all Medicaid BH services, including CORE, and Medicare mental health services; </a:t>
                      </a:r>
                    </a:p>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Fully integrated with LTSS care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Access to some Medicaid BH services, such as MH clinic services and transition support for individuals in ACT joining PACE*, and Medicare mental health services;</a:t>
                      </a:r>
                    </a:p>
                    <a:p>
                      <a:pPr marL="91440" indent="-91440">
                        <a:buFont typeface="Arial" panose="020B0604020202020204" pitchFamily="34" charset="0"/>
                        <a:buChar char="•"/>
                      </a:pPr>
                      <a:r>
                        <a:rPr lang="en-US" sz="1200" dirty="0">
                          <a:latin typeface="Arial" panose="020B0604020202020204" pitchFamily="34" charset="0"/>
                          <a:cs typeface="Arial" panose="020B0604020202020204" pitchFamily="34" charset="0"/>
                        </a:rPr>
                        <a:t>Integration with LTSS care management depending on relationships in local PACE network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9019780"/>
                  </a:ext>
                </a:extLst>
              </a:tr>
            </a:tbl>
          </a:graphicData>
        </a:graphic>
      </p:graphicFrame>
    </p:spTree>
    <p:extLst>
      <p:ext uri="{BB962C8B-B14F-4D97-AF65-F5344CB8AC3E}">
        <p14:creationId xmlns:p14="http://schemas.microsoft.com/office/powerpoint/2010/main" val="2695926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937E186-AFC4-464A-9364-6F927DB740A8}"/>
              </a:ext>
            </a:extLst>
          </p:cNvPr>
          <p:cNvSpPr>
            <a:spLocks noGrp="1"/>
          </p:cNvSpPr>
          <p:nvPr>
            <p:ph type="body" sz="quarter" idx="11"/>
          </p:nvPr>
        </p:nvSpPr>
        <p:spPr>
          <a:xfrm>
            <a:off x="132076" y="1022904"/>
            <a:ext cx="8804539" cy="4039985"/>
          </a:xfrm>
          <a:solidFill>
            <a:schemeClr val="bg1"/>
          </a:solidFill>
        </p:spPr>
        <p:txBody>
          <a:bodyPr lIns="91440" tIns="45720" rIns="91440" bIns="45720" anchor="t"/>
          <a:lstStyle/>
          <a:p>
            <a:pPr marL="182876" indent="-182876">
              <a:spcBef>
                <a:spcPts val="0"/>
              </a:spcBef>
              <a:spcAft>
                <a:spcPts val="600"/>
              </a:spcAft>
              <a:buFont typeface="Arial" panose="020B0604020202020204" pitchFamily="34" charset="0"/>
              <a:buChar char="•"/>
            </a:pPr>
            <a:r>
              <a:rPr lang="en-US" sz="1800">
                <a:latin typeface="Arial"/>
                <a:cs typeface="Arial"/>
              </a:rPr>
              <a:t>A fully integrated plan for individuals dually eligible for Medicaid and Medicare who have ongoing long-term service and support needs</a:t>
            </a:r>
          </a:p>
          <a:p>
            <a:pPr marL="182876" indent="-182876">
              <a:spcBef>
                <a:spcPts val="0"/>
              </a:spcBef>
              <a:buFont typeface="Arial" panose="020B0604020202020204" pitchFamily="34" charset="0"/>
              <a:buChar char="•"/>
            </a:pPr>
            <a:r>
              <a:rPr lang="en-US" sz="1800">
                <a:latin typeface="Arial"/>
                <a:cs typeface="Arial"/>
              </a:rPr>
              <a:t>On January 1, 2023, NYS carved in additional Medicaid behavioral health services into the MAP product line benefit, enabling members to access Medicare and Medicaid covered services directly through the MAP Plan:</a:t>
            </a:r>
          </a:p>
          <a:p>
            <a:pPr marL="457189" lvl="1" indent="-182876">
              <a:spcBef>
                <a:spcPts val="0"/>
              </a:spcBef>
              <a:buFont typeface="Courier New" panose="02070309020205020404" pitchFamily="49" charset="0"/>
              <a:buChar char="o"/>
            </a:pPr>
            <a:r>
              <a:rPr lang="en-US" sz="1800">
                <a:latin typeface="Arial"/>
                <a:cs typeface="Arial"/>
              </a:rPr>
              <a:t>Medicare and Medicaid services</a:t>
            </a:r>
          </a:p>
          <a:p>
            <a:pPr marL="457189" lvl="1" indent="-182876">
              <a:spcBef>
                <a:spcPts val="0"/>
              </a:spcBef>
              <a:buFont typeface="Courier New" panose="02070309020205020404" pitchFamily="49" charset="0"/>
              <a:buChar char="o"/>
            </a:pPr>
            <a:r>
              <a:rPr lang="en-US" sz="1800">
                <a:latin typeface="Arial"/>
                <a:cs typeface="Arial"/>
              </a:rPr>
              <a:t>Physical health, and </a:t>
            </a:r>
          </a:p>
          <a:p>
            <a:pPr marL="457189" lvl="1" indent="-182876">
              <a:spcBef>
                <a:spcPts val="0"/>
              </a:spcBef>
              <a:spcAft>
                <a:spcPts val="600"/>
              </a:spcAft>
              <a:buFont typeface="Courier New" panose="02070309020205020404" pitchFamily="49" charset="0"/>
              <a:buChar char="o"/>
            </a:pPr>
            <a:r>
              <a:rPr lang="en-US" sz="1800">
                <a:latin typeface="Arial"/>
                <a:cs typeface="Arial"/>
              </a:rPr>
              <a:t>Most mental health and addiction services </a:t>
            </a:r>
          </a:p>
          <a:p>
            <a:pPr marL="182876" indent="-182876">
              <a:spcBef>
                <a:spcPts val="0"/>
              </a:spcBef>
              <a:spcAft>
                <a:spcPts val="600"/>
              </a:spcAft>
              <a:buFont typeface="Arial" panose="020B0604020202020204" pitchFamily="34" charset="0"/>
              <a:buChar char="•"/>
            </a:pPr>
            <a:r>
              <a:rPr lang="en-US" sz="1800">
                <a:latin typeface="Arial"/>
                <a:cs typeface="Arial"/>
              </a:rPr>
              <a:t>Additional BH services are accessible through fee-for-service Medicaid, including services for youth aged 18-20 years</a:t>
            </a:r>
          </a:p>
          <a:p>
            <a:pPr marL="182876" indent="-182876">
              <a:spcBef>
                <a:spcPts val="0"/>
              </a:spcBef>
              <a:buFont typeface="Arial" panose="020B0604020202020204" pitchFamily="34" charset="0"/>
              <a:buChar char="•"/>
            </a:pPr>
            <a:r>
              <a:rPr lang="en-US" sz="1800">
                <a:latin typeface="Arial"/>
                <a:cs typeface="Arial"/>
              </a:rPr>
              <a:t>MAP plans must meet provider network adequacy and readiness standards: upon initial enrollment, members maintain physical health, mental health, and substance use providers for 24 months (2 years)</a:t>
            </a:r>
          </a:p>
          <a:p>
            <a:pPr>
              <a:spcBef>
                <a:spcPts val="0"/>
              </a:spcBef>
              <a:spcAft>
                <a:spcPts val="600"/>
              </a:spcAft>
            </a:pPr>
            <a:endParaRPr lang="en-US" sz="2000">
              <a:latin typeface="Arial"/>
              <a:cs typeface="Arial"/>
            </a:endParaRPr>
          </a:p>
        </p:txBody>
      </p:sp>
      <p:sp>
        <p:nvSpPr>
          <p:cNvPr id="3" name="Text Placeholder 2">
            <a:extLst>
              <a:ext uri="{FF2B5EF4-FFF2-40B4-BE49-F238E27FC236}">
                <a16:creationId xmlns:a16="http://schemas.microsoft.com/office/drawing/2014/main" id="{466CB702-9DE3-43F2-8C90-2061E7D570C2}"/>
              </a:ext>
            </a:extLst>
          </p:cNvPr>
          <p:cNvSpPr>
            <a:spLocks noGrp="1"/>
          </p:cNvSpPr>
          <p:nvPr>
            <p:ph type="body" sz="quarter" idx="12"/>
          </p:nvPr>
        </p:nvSpPr>
        <p:spPr>
          <a:xfrm>
            <a:off x="207387" y="455084"/>
            <a:ext cx="8729228" cy="567820"/>
          </a:xfrm>
        </p:spPr>
        <p:txBody>
          <a:bodyPr lIns="91440" tIns="45720" rIns="91440" bIns="45720" anchor="t"/>
          <a:lstStyle/>
          <a:p>
            <a:r>
              <a:rPr lang="en-US" sz="2800"/>
              <a:t>MAP (Medicaid Advantage Plus)</a:t>
            </a:r>
          </a:p>
        </p:txBody>
      </p:sp>
      <p:sp>
        <p:nvSpPr>
          <p:cNvPr id="4" name="TextBox 3">
            <a:extLst>
              <a:ext uri="{FF2B5EF4-FFF2-40B4-BE49-F238E27FC236}">
                <a16:creationId xmlns:a16="http://schemas.microsoft.com/office/drawing/2014/main" id="{BC6EC386-4A96-9366-562E-731ECD75634F}"/>
              </a:ext>
            </a:extLst>
          </p:cNvPr>
          <p:cNvSpPr txBox="1"/>
          <p:nvPr/>
        </p:nvSpPr>
        <p:spPr>
          <a:xfrm>
            <a:off x="8610600" y="40273"/>
            <a:ext cx="457200" cy="338554"/>
          </a:xfrm>
          <a:prstGeom prst="rect">
            <a:avLst/>
          </a:prstGeom>
          <a:noFill/>
        </p:spPr>
        <p:txBody>
          <a:bodyPr wrap="square" rtlCol="0">
            <a:spAutoFit/>
          </a:bodyPr>
          <a:lstStyle/>
          <a:p>
            <a:r>
              <a:rPr lang="en-US" sz="1600" dirty="0">
                <a:solidFill>
                  <a:schemeClr val="bg1"/>
                </a:solidFill>
              </a:rPr>
              <a:t>16</a:t>
            </a:r>
          </a:p>
        </p:txBody>
      </p:sp>
    </p:spTree>
    <p:extLst>
      <p:ext uri="{BB962C8B-B14F-4D97-AF65-F5344CB8AC3E}">
        <p14:creationId xmlns:p14="http://schemas.microsoft.com/office/powerpoint/2010/main" val="66607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66CB702-9DE3-43F2-8C90-2061E7D570C2}"/>
              </a:ext>
            </a:extLst>
          </p:cNvPr>
          <p:cNvSpPr>
            <a:spLocks noGrp="1"/>
          </p:cNvSpPr>
          <p:nvPr>
            <p:ph type="body" sz="quarter" idx="12"/>
          </p:nvPr>
        </p:nvSpPr>
        <p:spPr>
          <a:xfrm>
            <a:off x="207386" y="358740"/>
            <a:ext cx="8936613" cy="567820"/>
          </a:xfrm>
        </p:spPr>
        <p:txBody>
          <a:bodyPr lIns="91440" tIns="45720" rIns="91440" bIns="45720" anchor="t"/>
          <a:lstStyle/>
          <a:p>
            <a:pPr algn="ctr"/>
            <a:r>
              <a:rPr lang="en-US" sz="1800" dirty="0"/>
              <a:t>Behavioral Health (Mental Health and Addiction) Services Carved into MAP Plan Benefit Package Effective January 1, 2023</a:t>
            </a:r>
          </a:p>
        </p:txBody>
      </p:sp>
      <p:sp>
        <p:nvSpPr>
          <p:cNvPr id="4" name="TextBox 3">
            <a:extLst>
              <a:ext uri="{FF2B5EF4-FFF2-40B4-BE49-F238E27FC236}">
                <a16:creationId xmlns:a16="http://schemas.microsoft.com/office/drawing/2014/main" id="{BC6EC386-4A96-9366-562E-731ECD75634F}"/>
              </a:ext>
            </a:extLst>
          </p:cNvPr>
          <p:cNvSpPr txBox="1"/>
          <p:nvPr/>
        </p:nvSpPr>
        <p:spPr>
          <a:xfrm>
            <a:off x="8610600" y="40273"/>
            <a:ext cx="457200" cy="338554"/>
          </a:xfrm>
          <a:prstGeom prst="rect">
            <a:avLst/>
          </a:prstGeom>
          <a:noFill/>
        </p:spPr>
        <p:txBody>
          <a:bodyPr wrap="square" rtlCol="0">
            <a:spAutoFit/>
          </a:bodyPr>
          <a:lstStyle/>
          <a:p>
            <a:r>
              <a:rPr lang="en-US" sz="1600" dirty="0">
                <a:solidFill>
                  <a:schemeClr val="bg1"/>
                </a:solidFill>
              </a:rPr>
              <a:t>17</a:t>
            </a:r>
          </a:p>
        </p:txBody>
      </p:sp>
      <p:sp>
        <p:nvSpPr>
          <p:cNvPr id="8" name="Content Placeholder 2">
            <a:extLst>
              <a:ext uri="{FF2B5EF4-FFF2-40B4-BE49-F238E27FC236}">
                <a16:creationId xmlns:a16="http://schemas.microsoft.com/office/drawing/2014/main" id="{B6B5D7EA-ABB3-39C1-4EBE-D17C6FD2917B}"/>
              </a:ext>
            </a:extLst>
          </p:cNvPr>
          <p:cNvSpPr txBox="1">
            <a:spLocks/>
          </p:cNvSpPr>
          <p:nvPr/>
        </p:nvSpPr>
        <p:spPr>
          <a:xfrm>
            <a:off x="207386" y="1007505"/>
            <a:ext cx="4198031" cy="3599279"/>
          </a:xfrm>
          <a:prstGeom prst="rect">
            <a:avLst/>
          </a:prstGeom>
          <a:ln w="25400" cap="flat" cmpd="sng" algn="ctr">
            <a:noFill/>
            <a:prstDash val="solid"/>
          </a:ln>
        </p:spPr>
        <p:style>
          <a:lnRef idx="2">
            <a:schemeClr val="accent1"/>
          </a:lnRef>
          <a:fillRef idx="1">
            <a:schemeClr val="lt1"/>
          </a:fillRef>
          <a:effectRef idx="0">
            <a:schemeClr val="accent1"/>
          </a:effectRef>
          <a:fontRef idx="minor">
            <a:schemeClr val="dk1"/>
          </a:fontRef>
        </p:style>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spcBef>
                <a:spcPts val="0"/>
              </a:spcBef>
              <a:buFont typeface="Arial" panose="020B0604020202020204" pitchFamily="34" charset="0"/>
              <a:buNone/>
            </a:pPr>
            <a:r>
              <a:rPr lang="en-US" sz="1200" u="sng" dirty="0">
                <a:solidFill>
                  <a:schemeClr val="tx1"/>
                </a:solidFill>
                <a:ea typeface="Calibri" panose="020F0502020204030204" pitchFamily="34" charset="0"/>
                <a:cs typeface="Times New Roman" panose="02020603050405020304" pitchFamily="18" charset="0"/>
              </a:rPr>
              <a:t>Adult outpatient rehabilitative mental health and addiction services for members who meet clinical requirements (H-9). These are also known as CORE. </a:t>
            </a:r>
            <a:endParaRPr lang="en-US" sz="1200" dirty="0">
              <a:solidFill>
                <a:schemeClr val="tx1"/>
              </a:solidFill>
              <a:ea typeface="Calibri" panose="020F0502020204030204" pitchFamily="34" charset="0"/>
              <a:cs typeface="Times New Roman" panose="02020603050405020304" pitchFamily="18" charset="0"/>
            </a:endParaRPr>
          </a:p>
          <a:p>
            <a:pPr marL="5" indent="0">
              <a:spcBef>
                <a:spcPts val="0"/>
              </a:spcBef>
              <a:buFont typeface="Arial" panose="020B0604020202020204" pitchFamily="34" charset="0"/>
              <a:buNone/>
              <a:tabLst>
                <a:tab pos="2228850" algn="ctr"/>
                <a:tab pos="4457700" algn="r"/>
                <a:tab pos="342900" algn="l"/>
              </a:tabLst>
            </a:pPr>
            <a:r>
              <a:rPr lang="en-US" sz="1200" dirty="0">
                <a:solidFill>
                  <a:schemeClr val="tx1"/>
                </a:solidFill>
                <a:ea typeface="Calibri" panose="020F0502020204030204" pitchFamily="34" charset="0"/>
                <a:cs typeface="Times New Roman" panose="02020603050405020304" pitchFamily="18" charset="0"/>
              </a:rPr>
              <a:t>Community Oriented Recovery and Empowerment (CORE) Services: </a:t>
            </a:r>
          </a:p>
          <a:p>
            <a:pPr marL="557213" lvl="1" indent="-214313">
              <a:spcBef>
                <a:spcPts val="0"/>
              </a:spcBef>
              <a:buFont typeface="Courier New" panose="02070309020205020404" pitchFamily="49" charset="0"/>
              <a:buChar char="o"/>
              <a:tabLst>
                <a:tab pos="2228850" algn="ctr"/>
                <a:tab pos="4457700" algn="r"/>
                <a:tab pos="342900" algn="l"/>
              </a:tabLst>
            </a:pPr>
            <a:r>
              <a:rPr lang="en-US" sz="1200" dirty="0">
                <a:solidFill>
                  <a:schemeClr val="tx1"/>
                </a:solidFill>
                <a:ea typeface="Calibri" panose="020F0502020204030204" pitchFamily="34" charset="0"/>
                <a:cs typeface="Times New Roman" panose="02020603050405020304" pitchFamily="18" charset="0"/>
              </a:rPr>
              <a:t>Psychosocial Rehabilitation (PSR)</a:t>
            </a:r>
          </a:p>
          <a:p>
            <a:pPr marL="557213" lvl="1" indent="-214313">
              <a:spcBef>
                <a:spcPts val="0"/>
              </a:spcBef>
              <a:buFont typeface="Courier New" panose="02070309020205020404" pitchFamily="49" charset="0"/>
              <a:buChar char="o"/>
            </a:pPr>
            <a:r>
              <a:rPr lang="en-US" sz="1200" dirty="0">
                <a:solidFill>
                  <a:schemeClr val="tx1"/>
                </a:solidFill>
                <a:ea typeface="Calibri" panose="020F0502020204030204" pitchFamily="34" charset="0"/>
                <a:cs typeface="Times New Roman" panose="02020603050405020304" pitchFamily="18" charset="0"/>
              </a:rPr>
              <a:t>Community Psychiatric Supports and Treatment (CPST) </a:t>
            </a:r>
          </a:p>
          <a:p>
            <a:pPr marL="557213" lvl="1" indent="-214313">
              <a:spcBef>
                <a:spcPts val="0"/>
              </a:spcBef>
              <a:buFont typeface="Courier New" panose="02070309020205020404" pitchFamily="49" charset="0"/>
              <a:buChar char="o"/>
            </a:pPr>
            <a:r>
              <a:rPr lang="en-US" sz="1200" dirty="0">
                <a:solidFill>
                  <a:schemeClr val="tx1"/>
                </a:solidFill>
                <a:ea typeface="Calibri" panose="020F0502020204030204" pitchFamily="34" charset="0"/>
                <a:cs typeface="Times New Roman" panose="02020603050405020304" pitchFamily="18" charset="0"/>
              </a:rPr>
              <a:t>Empowerment Services – Peer Supports </a:t>
            </a:r>
          </a:p>
          <a:p>
            <a:pPr marL="557213" lvl="1" indent="-214313">
              <a:spcBef>
                <a:spcPts val="0"/>
              </a:spcBef>
              <a:buFont typeface="Courier New" panose="02070309020205020404" pitchFamily="49" charset="0"/>
              <a:buChar char="o"/>
            </a:pPr>
            <a:r>
              <a:rPr lang="en-US" sz="1200" dirty="0">
                <a:solidFill>
                  <a:schemeClr val="tx1"/>
                </a:solidFill>
                <a:ea typeface="Calibri" panose="020F0502020204030204" pitchFamily="34" charset="0"/>
                <a:cs typeface="Times New Roman" panose="02020603050405020304" pitchFamily="18" charset="0"/>
              </a:rPr>
              <a:t>Family Support and Training (FST) </a:t>
            </a:r>
          </a:p>
          <a:p>
            <a:pPr marL="342900" lvl="1" indent="0">
              <a:spcBef>
                <a:spcPts val="0"/>
              </a:spcBef>
              <a:buFont typeface="Arial" panose="020B0604020202020204" pitchFamily="34" charset="0"/>
              <a:buNone/>
            </a:pPr>
            <a:endParaRPr lang="en-US" sz="600" dirty="0">
              <a:solidFill>
                <a:schemeClr val="tx1"/>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r>
              <a:rPr lang="en-US" sz="1200" u="sng" dirty="0">
                <a:solidFill>
                  <a:schemeClr val="tx1"/>
                </a:solidFill>
                <a:ea typeface="Calibri" panose="020F0502020204030204" pitchFamily="34" charset="0"/>
                <a:cs typeface="Times New Roman" panose="02020603050405020304" pitchFamily="18" charset="0"/>
              </a:rPr>
              <a:t>Adult outpatient rehabilitative mental health care</a:t>
            </a:r>
            <a:r>
              <a:rPr lang="en-US" sz="1200" dirty="0">
                <a:solidFill>
                  <a:schemeClr val="tx1"/>
                </a:solidFill>
                <a:ea typeface="Calibri" panose="020F0502020204030204" pitchFamily="34" charset="0"/>
                <a:cs typeface="Times New Roman" panose="02020603050405020304" pitchFamily="18" charset="0"/>
              </a:rPr>
              <a:t> </a:t>
            </a:r>
          </a:p>
          <a:p>
            <a:pPr marL="0" indent="0">
              <a:spcBef>
                <a:spcPts val="0"/>
              </a:spcBef>
              <a:buFont typeface="Arial" panose="020B0604020202020204" pitchFamily="34" charset="0"/>
              <a:buNone/>
              <a:tabLst>
                <a:tab pos="2228850" algn="ctr"/>
                <a:tab pos="4457700" algn="r"/>
                <a:tab pos="342900" algn="l"/>
              </a:tabLst>
            </a:pPr>
            <a:r>
              <a:rPr lang="en-US" sz="1200" dirty="0">
                <a:solidFill>
                  <a:schemeClr val="tx1"/>
                </a:solidFill>
                <a:ea typeface="Calibri" panose="020F0502020204030204" pitchFamily="34" charset="0"/>
                <a:cs typeface="Times New Roman" panose="02020603050405020304" pitchFamily="18" charset="0"/>
              </a:rPr>
              <a:t>Mental Health Outpatient Treatment and Rehabilitative Services (MHOTRS)</a:t>
            </a:r>
          </a:p>
          <a:p>
            <a:pPr marL="0" indent="0">
              <a:spcBef>
                <a:spcPts val="0"/>
              </a:spcBef>
              <a:buFont typeface="Arial" panose="020B0604020202020204" pitchFamily="34" charset="0"/>
              <a:buNone/>
              <a:tabLst>
                <a:tab pos="2228850" algn="ctr"/>
                <a:tab pos="4457700" algn="r"/>
                <a:tab pos="342900" algn="l"/>
              </a:tabLst>
            </a:pPr>
            <a:r>
              <a:rPr lang="en-US" sz="1200" dirty="0">
                <a:solidFill>
                  <a:schemeClr val="tx1"/>
                </a:solidFill>
                <a:ea typeface="Calibri" panose="020F0502020204030204" pitchFamily="34" charset="0"/>
                <a:cs typeface="Times New Roman" panose="02020603050405020304" pitchFamily="18" charset="0"/>
              </a:rPr>
              <a:t>Personalized Recovery Oriented Services (PROS) </a:t>
            </a:r>
          </a:p>
          <a:p>
            <a:pPr marL="0" indent="0">
              <a:spcBef>
                <a:spcPts val="0"/>
              </a:spcBef>
              <a:buFont typeface="Arial" panose="020B0604020202020204" pitchFamily="34" charset="0"/>
              <a:buNone/>
              <a:tabLst>
                <a:tab pos="2228850" algn="ctr"/>
                <a:tab pos="4457700" algn="r"/>
                <a:tab pos="342900" algn="l"/>
              </a:tabLst>
            </a:pPr>
            <a:r>
              <a:rPr lang="en-US" sz="1200" dirty="0">
                <a:solidFill>
                  <a:schemeClr val="tx1"/>
                </a:solidFill>
                <a:ea typeface="Calibri" panose="020F0502020204030204" pitchFamily="34" charset="0"/>
                <a:cs typeface="Times New Roman" panose="02020603050405020304" pitchFamily="18" charset="0"/>
              </a:rPr>
              <a:t>Assertive Community Treatment (ACT) </a:t>
            </a:r>
          </a:p>
          <a:p>
            <a:pPr marL="0" indent="0">
              <a:spcBef>
                <a:spcPts val="0"/>
              </a:spcBef>
              <a:buFont typeface="Arial" panose="020B0604020202020204" pitchFamily="34" charset="0"/>
              <a:buNone/>
            </a:pPr>
            <a:endParaRPr lang="en-US" sz="600" u="sng" dirty="0">
              <a:solidFill>
                <a:schemeClr val="tx1"/>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r>
              <a:rPr lang="en-US" sz="1200" u="sng" dirty="0">
                <a:solidFill>
                  <a:schemeClr val="tx1"/>
                </a:solidFill>
                <a:ea typeface="Calibri" panose="020F0502020204030204" pitchFamily="34" charset="0"/>
                <a:cs typeface="Times New Roman" panose="02020603050405020304" pitchFamily="18" charset="0"/>
              </a:rPr>
              <a:t>Adult outpatient mental health care</a:t>
            </a:r>
            <a:endParaRPr lang="en-US" sz="1200" dirty="0">
              <a:solidFill>
                <a:schemeClr val="tx1"/>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tabLst>
                <a:tab pos="2228850" algn="ctr"/>
                <a:tab pos="4457700" algn="r"/>
                <a:tab pos="342900" algn="l"/>
              </a:tabLst>
            </a:pPr>
            <a:r>
              <a:rPr lang="en-US" sz="1200" dirty="0">
                <a:solidFill>
                  <a:schemeClr val="tx1"/>
                </a:solidFill>
                <a:ea typeface="Calibri" panose="020F0502020204030204" pitchFamily="34" charset="0"/>
                <a:cs typeface="Times New Roman" panose="02020603050405020304" pitchFamily="18" charset="0"/>
              </a:rPr>
              <a:t>Continuing Day Treatment (CDT) </a:t>
            </a:r>
          </a:p>
          <a:p>
            <a:pPr marL="0" indent="0">
              <a:spcBef>
                <a:spcPts val="0"/>
              </a:spcBef>
              <a:buFont typeface="Arial" panose="020B0604020202020204" pitchFamily="34" charset="0"/>
              <a:buNone/>
              <a:tabLst>
                <a:tab pos="2228850" algn="ctr"/>
                <a:tab pos="4457700" algn="r"/>
                <a:tab pos="342900" algn="l"/>
              </a:tabLst>
            </a:pPr>
            <a:r>
              <a:rPr lang="en-US" sz="1200" dirty="0">
                <a:solidFill>
                  <a:schemeClr val="tx1"/>
                </a:solidFill>
                <a:ea typeface="Calibri" panose="020F0502020204030204" pitchFamily="34" charset="0"/>
                <a:cs typeface="Times New Roman" panose="02020603050405020304" pitchFamily="18" charset="0"/>
              </a:rPr>
              <a:t>Partial Hospitalization (PH)</a:t>
            </a:r>
          </a:p>
          <a:p>
            <a:pPr marL="0" indent="0">
              <a:spcBef>
                <a:spcPts val="0"/>
              </a:spcBef>
              <a:buFont typeface="Arial" panose="020B0604020202020204" pitchFamily="34" charset="0"/>
              <a:buNone/>
            </a:pPr>
            <a:endParaRPr lang="en-US" sz="1200" u="sng" dirty="0">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endParaRPr lang="en-US" sz="1200" b="1" u="sng" dirty="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US" sz="1350" dirty="0"/>
          </a:p>
        </p:txBody>
      </p:sp>
      <p:sp>
        <p:nvSpPr>
          <p:cNvPr id="9" name="Content Placeholder 1">
            <a:extLst>
              <a:ext uri="{FF2B5EF4-FFF2-40B4-BE49-F238E27FC236}">
                <a16:creationId xmlns:a16="http://schemas.microsoft.com/office/drawing/2014/main" id="{FB3D051F-484B-2B0E-0AAC-84DE337A8456}"/>
              </a:ext>
            </a:extLst>
          </p:cNvPr>
          <p:cNvSpPr txBox="1">
            <a:spLocks/>
          </p:cNvSpPr>
          <p:nvPr/>
        </p:nvSpPr>
        <p:spPr>
          <a:xfrm>
            <a:off x="4401407" y="992113"/>
            <a:ext cx="4666394" cy="3683074"/>
          </a:xfrm>
          <a:prstGeom prst="rect">
            <a:avLst/>
          </a:prstGeom>
          <a:ln w="25400" cap="flat" cmpd="sng" algn="ctr">
            <a:noFill/>
            <a:prstDash val="solid"/>
          </a:ln>
        </p:spPr>
        <p:style>
          <a:lnRef idx="2">
            <a:schemeClr val="accent1"/>
          </a:lnRef>
          <a:fillRef idx="1">
            <a:schemeClr val="lt1"/>
          </a:fillRef>
          <a:effectRef idx="0">
            <a:schemeClr val="accent1"/>
          </a:effectRef>
          <a:fontRef idx="minor">
            <a:schemeClr val="dk1"/>
          </a:fontRef>
        </p:style>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spcBef>
                <a:spcPts val="0"/>
              </a:spcBef>
              <a:buFont typeface="Arial" panose="020B0604020202020204" pitchFamily="34" charset="0"/>
              <a:buNone/>
            </a:pPr>
            <a:r>
              <a:rPr lang="en-US" sz="1200" u="sng" dirty="0">
                <a:solidFill>
                  <a:schemeClr val="tx1"/>
                </a:solidFill>
                <a:ea typeface="Calibri" panose="020F0502020204030204" pitchFamily="34" charset="0"/>
                <a:cs typeface="Times New Roman" panose="02020603050405020304" pitchFamily="18" charset="0"/>
              </a:rPr>
              <a:t>Adult mental health crisis services</a:t>
            </a:r>
            <a:endParaRPr lang="en-US" sz="1200" dirty="0">
              <a:solidFill>
                <a:schemeClr val="tx1"/>
              </a:solidFill>
              <a:ea typeface="Calibri" panose="020F0502020204030204" pitchFamily="34" charset="0"/>
              <a:cs typeface="Times New Roman" panose="02020603050405020304" pitchFamily="18" charset="0"/>
            </a:endParaRPr>
          </a:p>
          <a:p>
            <a:pPr marL="0" indent="0">
              <a:spcBef>
                <a:spcPts val="0"/>
              </a:spcBef>
              <a:spcAft>
                <a:spcPts val="131"/>
              </a:spcAft>
              <a:buFont typeface="Arial" panose="020B0604020202020204" pitchFamily="34" charset="0"/>
              <a:buNone/>
            </a:pPr>
            <a:r>
              <a:rPr lang="en-US" sz="1200" dirty="0">
                <a:solidFill>
                  <a:schemeClr val="tx1"/>
                </a:solidFill>
                <a:ea typeface="Calibri" panose="020F0502020204030204" pitchFamily="34" charset="0"/>
              </a:rPr>
              <a:t>Comprehensive Psychiatric Emergency Program (CPEP)</a:t>
            </a:r>
          </a:p>
          <a:p>
            <a:pPr marL="0" indent="0">
              <a:spcBef>
                <a:spcPts val="0"/>
              </a:spcBef>
              <a:spcAft>
                <a:spcPts val="131"/>
              </a:spcAft>
              <a:buFont typeface="Arial" panose="020B0604020202020204" pitchFamily="34" charset="0"/>
              <a:buNone/>
            </a:pPr>
            <a:r>
              <a:rPr lang="en-US" sz="1200" dirty="0">
                <a:solidFill>
                  <a:schemeClr val="tx1"/>
                </a:solidFill>
                <a:ea typeface="Calibri" panose="020F0502020204030204" pitchFamily="34" charset="0"/>
              </a:rPr>
              <a:t>Mobile Crisis and Telephonic Crisis Services </a:t>
            </a:r>
          </a:p>
          <a:p>
            <a:pPr marL="0" indent="0">
              <a:spcBef>
                <a:spcPts val="0"/>
              </a:spcBef>
              <a:spcAft>
                <a:spcPts val="131"/>
              </a:spcAft>
              <a:buFont typeface="Arial" panose="020B0604020202020204" pitchFamily="34" charset="0"/>
              <a:buNone/>
            </a:pPr>
            <a:r>
              <a:rPr lang="en-US" sz="1200" dirty="0">
                <a:solidFill>
                  <a:schemeClr val="tx1"/>
                </a:solidFill>
                <a:ea typeface="Calibri" panose="020F0502020204030204" pitchFamily="34" charset="0"/>
              </a:rPr>
              <a:t>Crisis Residential Programs</a:t>
            </a:r>
            <a:r>
              <a:rPr lang="en-US" sz="1200" dirty="0">
                <a:solidFill>
                  <a:schemeClr val="tx1"/>
                </a:solidFill>
                <a:ea typeface="Calibri" panose="020F0502020204030204" pitchFamily="34" charset="0"/>
                <a:cs typeface="Times New Roman" panose="02020603050405020304" pitchFamily="18" charset="0"/>
              </a:rPr>
              <a:t> </a:t>
            </a:r>
          </a:p>
          <a:p>
            <a:pPr marL="0" indent="0">
              <a:spcBef>
                <a:spcPts val="0"/>
              </a:spcBef>
              <a:buFont typeface="Arial" panose="020B0604020202020204" pitchFamily="34" charset="0"/>
              <a:buNone/>
            </a:pPr>
            <a:endParaRPr lang="en-US" sz="1200" dirty="0">
              <a:solidFill>
                <a:schemeClr val="tx1"/>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r>
              <a:rPr lang="en-US" sz="1200" u="sng" dirty="0">
                <a:solidFill>
                  <a:schemeClr val="tx1"/>
                </a:solidFill>
                <a:ea typeface="Calibri" panose="020F0502020204030204" pitchFamily="34" charset="0"/>
                <a:cs typeface="Times New Roman" panose="02020603050405020304" pitchFamily="18" charset="0"/>
              </a:rPr>
              <a:t>Adult outpatient addiction services </a:t>
            </a:r>
            <a:r>
              <a:rPr lang="en-US" sz="1200" dirty="0">
                <a:solidFill>
                  <a:schemeClr val="tx1"/>
                </a:solidFill>
                <a:ea typeface="Calibri" panose="020F0502020204030204" pitchFamily="34" charset="0"/>
                <a:cs typeface="Times New Roman" panose="02020603050405020304" pitchFamily="18" charset="0"/>
              </a:rPr>
              <a:t> </a:t>
            </a:r>
          </a:p>
          <a:p>
            <a:pPr marL="0" indent="0">
              <a:spcBef>
                <a:spcPts val="0"/>
              </a:spcBef>
              <a:buFont typeface="Arial" panose="020B0604020202020204" pitchFamily="34" charset="0"/>
              <a:buNone/>
            </a:pPr>
            <a:r>
              <a:rPr lang="en-US" sz="1200" dirty="0">
                <a:solidFill>
                  <a:schemeClr val="tx1"/>
                </a:solidFill>
                <a:ea typeface="Calibri" panose="020F0502020204030204" pitchFamily="34" charset="0"/>
                <a:cs typeface="Times New Roman" panose="02020603050405020304" pitchFamily="18" charset="0"/>
              </a:rPr>
              <a:t>Outpatient Clinic</a:t>
            </a:r>
          </a:p>
          <a:p>
            <a:pPr marL="0" indent="0">
              <a:spcBef>
                <a:spcPts val="0"/>
              </a:spcBef>
              <a:buFont typeface="Arial" panose="020B0604020202020204" pitchFamily="34" charset="0"/>
              <a:buNone/>
            </a:pPr>
            <a:r>
              <a:rPr lang="en-US" sz="1200" dirty="0">
                <a:solidFill>
                  <a:schemeClr val="tx1"/>
                </a:solidFill>
                <a:ea typeface="Calibri" panose="020F0502020204030204" pitchFamily="34" charset="0"/>
                <a:cs typeface="Times New Roman" panose="02020603050405020304" pitchFamily="18" charset="0"/>
              </a:rPr>
              <a:t>Outpatient Rehabilitation</a:t>
            </a:r>
          </a:p>
          <a:p>
            <a:pPr marL="0" indent="0">
              <a:spcBef>
                <a:spcPts val="0"/>
              </a:spcBef>
              <a:buFont typeface="Arial" panose="020B0604020202020204" pitchFamily="34" charset="0"/>
              <a:buNone/>
            </a:pPr>
            <a:r>
              <a:rPr lang="en-US" sz="1200" dirty="0">
                <a:solidFill>
                  <a:schemeClr val="tx1"/>
                </a:solidFill>
                <a:ea typeface="Calibri" panose="020F0502020204030204" pitchFamily="34" charset="0"/>
                <a:cs typeface="Times New Roman" panose="02020603050405020304" pitchFamily="18" charset="0"/>
              </a:rPr>
              <a:t>Opioid Treatment Centers (OTP) </a:t>
            </a:r>
          </a:p>
          <a:p>
            <a:pPr marL="0" indent="0">
              <a:spcBef>
                <a:spcPts val="0"/>
              </a:spcBef>
              <a:buFont typeface="Arial" panose="020B0604020202020204" pitchFamily="34" charset="0"/>
              <a:buNone/>
            </a:pPr>
            <a:endParaRPr lang="en-US" sz="600" u="sng" dirty="0">
              <a:solidFill>
                <a:schemeClr val="tx1"/>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r>
              <a:rPr lang="en-US" sz="1200" u="sng" dirty="0">
                <a:solidFill>
                  <a:schemeClr val="tx1"/>
                </a:solidFill>
                <a:ea typeface="Calibri" panose="020F0502020204030204" pitchFamily="34" charset="0"/>
                <a:cs typeface="Times New Roman" panose="02020603050405020304" pitchFamily="18" charset="0"/>
              </a:rPr>
              <a:t>Adult residential addiction services</a:t>
            </a:r>
            <a:endParaRPr lang="en-US" sz="1200" dirty="0">
              <a:solidFill>
                <a:schemeClr val="tx1"/>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r>
              <a:rPr lang="en-US" sz="1200" dirty="0">
                <a:solidFill>
                  <a:schemeClr val="tx1"/>
                </a:solidFill>
                <a:ea typeface="Calibri" panose="020F0502020204030204" pitchFamily="34" charset="0"/>
                <a:cs typeface="Times New Roman" panose="02020603050405020304" pitchFamily="18" charset="0"/>
              </a:rPr>
              <a:t>Stabilization, Rehabilitation and Reintegration</a:t>
            </a:r>
          </a:p>
          <a:p>
            <a:pPr marL="0" indent="0">
              <a:spcBef>
                <a:spcPts val="0"/>
              </a:spcBef>
              <a:buFont typeface="Arial" panose="020B0604020202020204" pitchFamily="34" charset="0"/>
              <a:buNone/>
            </a:pPr>
            <a:endParaRPr lang="en-US" sz="600" u="sng" dirty="0">
              <a:solidFill>
                <a:schemeClr val="tx1"/>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r>
              <a:rPr lang="en-US" sz="1200" u="sng" dirty="0">
                <a:solidFill>
                  <a:schemeClr val="tx1"/>
                </a:solidFill>
                <a:ea typeface="Calibri" panose="020F0502020204030204" pitchFamily="34" charset="0"/>
                <a:cs typeface="Times New Roman" panose="02020603050405020304" pitchFamily="18" charset="0"/>
              </a:rPr>
              <a:t>Adult Inpatient addiction rehabilitation services</a:t>
            </a:r>
            <a:endParaRPr lang="en-US" sz="1200" dirty="0">
              <a:solidFill>
                <a:schemeClr val="tx1"/>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r>
              <a:rPr lang="en-US" sz="1200" dirty="0">
                <a:solidFill>
                  <a:schemeClr val="tx1"/>
                </a:solidFill>
                <a:ea typeface="Calibri" panose="020F0502020204030204" pitchFamily="34" charset="0"/>
                <a:cs typeface="Times New Roman" panose="02020603050405020304" pitchFamily="18" charset="0"/>
              </a:rPr>
              <a:t>State Operated Addiction Treatment Center’s (ATC). </a:t>
            </a:r>
          </a:p>
          <a:p>
            <a:pPr marL="0" indent="0">
              <a:spcBef>
                <a:spcPts val="0"/>
              </a:spcBef>
              <a:buFont typeface="Arial" panose="020B0604020202020204" pitchFamily="34" charset="0"/>
              <a:buNone/>
            </a:pPr>
            <a:r>
              <a:rPr lang="en-US" sz="1200" dirty="0">
                <a:solidFill>
                  <a:schemeClr val="tx1"/>
                </a:solidFill>
                <a:ea typeface="Calibri" panose="020F0502020204030204" pitchFamily="34" charset="0"/>
                <a:cs typeface="Times New Roman" panose="02020603050405020304" pitchFamily="18" charset="0"/>
              </a:rPr>
              <a:t>Inpatient Addiction Rehabilitation </a:t>
            </a:r>
          </a:p>
          <a:p>
            <a:pPr marL="0" indent="0">
              <a:spcBef>
                <a:spcPts val="0"/>
              </a:spcBef>
              <a:buFont typeface="Arial" panose="020B0604020202020204" pitchFamily="34" charset="0"/>
              <a:buNone/>
            </a:pPr>
            <a:endParaRPr lang="en-US" sz="600" dirty="0">
              <a:solidFill>
                <a:schemeClr val="tx1"/>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r>
              <a:rPr lang="en-US" sz="1200" u="sng" dirty="0">
                <a:solidFill>
                  <a:schemeClr val="tx1"/>
                </a:solidFill>
                <a:ea typeface="Calibri" panose="020F0502020204030204" pitchFamily="34" charset="0"/>
                <a:cs typeface="Times New Roman" panose="02020603050405020304" pitchFamily="18" charset="0"/>
              </a:rPr>
              <a:t>Adult Addiction Crisis Services</a:t>
            </a:r>
          </a:p>
          <a:p>
            <a:pPr marL="0" indent="0">
              <a:spcBef>
                <a:spcPts val="0"/>
              </a:spcBef>
              <a:buFont typeface="Arial" panose="020B0604020202020204" pitchFamily="34" charset="0"/>
              <a:buNone/>
            </a:pPr>
            <a:r>
              <a:rPr lang="en-US" sz="1200" dirty="0">
                <a:solidFill>
                  <a:schemeClr val="tx1"/>
                </a:solidFill>
                <a:ea typeface="Calibri" panose="020F0502020204030204" pitchFamily="34" charset="0"/>
                <a:cs typeface="Times New Roman" panose="02020603050405020304" pitchFamily="18" charset="0"/>
              </a:rPr>
              <a:t>Medically Managed or Supervised Inpatient Withdrawal/Detoxification</a:t>
            </a:r>
          </a:p>
          <a:p>
            <a:pPr marL="0" indent="0">
              <a:spcBef>
                <a:spcPts val="0"/>
              </a:spcBef>
              <a:buFont typeface="Arial" panose="020B0604020202020204" pitchFamily="34" charset="0"/>
              <a:buNone/>
            </a:pPr>
            <a:r>
              <a:rPr lang="en-US" sz="1200" dirty="0">
                <a:solidFill>
                  <a:schemeClr val="tx1"/>
                </a:solidFill>
                <a:ea typeface="Calibri" panose="020F0502020204030204" pitchFamily="34" charset="0"/>
                <a:cs typeface="Times New Roman" panose="02020603050405020304" pitchFamily="18" charset="0"/>
              </a:rPr>
              <a:t>Medically Supervised Outpatient Withdrawal/Detoxification</a:t>
            </a:r>
          </a:p>
          <a:p>
            <a:pPr marL="0" indent="0">
              <a:spcBef>
                <a:spcPts val="0"/>
              </a:spcBef>
              <a:buFont typeface="Arial" panose="020B0604020202020204" pitchFamily="34" charset="0"/>
              <a:buNone/>
            </a:pPr>
            <a:endParaRPr lang="en-US" sz="1200" dirty="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US" sz="1200" dirty="0"/>
          </a:p>
          <a:p>
            <a:pPr marL="0" indent="0">
              <a:buFont typeface="Arial" panose="020B0604020202020204" pitchFamily="34" charset="0"/>
              <a:buNone/>
            </a:pPr>
            <a:endParaRPr lang="en-US" sz="1200" dirty="0"/>
          </a:p>
        </p:txBody>
      </p:sp>
      <p:sp>
        <p:nvSpPr>
          <p:cNvPr id="10" name="TextBox 9">
            <a:extLst>
              <a:ext uri="{FF2B5EF4-FFF2-40B4-BE49-F238E27FC236}">
                <a16:creationId xmlns:a16="http://schemas.microsoft.com/office/drawing/2014/main" id="{31AD36DB-E06C-9180-8DFE-0979A38B0E6D}"/>
              </a:ext>
            </a:extLst>
          </p:cNvPr>
          <p:cNvSpPr txBox="1"/>
          <p:nvPr/>
        </p:nvSpPr>
        <p:spPr>
          <a:xfrm>
            <a:off x="93085" y="4687729"/>
            <a:ext cx="7374515" cy="415498"/>
          </a:xfrm>
          <a:prstGeom prst="rect">
            <a:avLst/>
          </a:prstGeom>
          <a:noFill/>
        </p:spPr>
        <p:txBody>
          <a:bodyPr wrap="square" rtlCol="0">
            <a:spAutoFit/>
          </a:bodyPr>
          <a:lstStyle/>
          <a:p>
            <a:r>
              <a:rPr lang="en-US" sz="1050" dirty="0">
                <a:ea typeface="Calibri" panose="020F0502020204030204" pitchFamily="34" charset="0"/>
                <a:cs typeface="Times New Roman" panose="02020603050405020304" pitchFamily="18" charset="0"/>
              </a:rPr>
              <a:t>More information can be found at: </a:t>
            </a:r>
            <a:r>
              <a:rPr lang="en-US" sz="1050" dirty="0">
                <a:hlinkClick r:id="rId3"/>
              </a:rPr>
              <a:t>MLTC Policy 22.03: Behavioral Health Benefits Carve In to Medicaid Advantage Plus (MAP) (ny.gov</a:t>
            </a:r>
            <a:r>
              <a:rPr lang="en-US" sz="1050" dirty="0"/>
              <a:t> </a:t>
            </a:r>
            <a:r>
              <a:rPr lang="en-US" sz="1050"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4"/>
              </a:rPr>
              <a:t>NYS OMH Program Definitions</a:t>
            </a:r>
            <a:endParaRPr lang="en-US" sz="105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9845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4AEB1B-7399-4E97-90B5-00BD515C4BDA}"/>
              </a:ext>
            </a:extLst>
          </p:cNvPr>
          <p:cNvSpPr>
            <a:spLocks noGrp="1"/>
          </p:cNvSpPr>
          <p:nvPr>
            <p:ph type="body" sz="quarter" idx="11"/>
          </p:nvPr>
        </p:nvSpPr>
        <p:spPr/>
        <p:txBody>
          <a:bodyPr/>
          <a:lstStyle/>
          <a:p>
            <a:pPr marL="342900" marR="0" lvl="0" indent="-342900">
              <a:spcBef>
                <a:spcPts val="0"/>
              </a:spcBef>
              <a:spcAft>
                <a:spcPts val="600"/>
              </a:spcAft>
              <a:buSzPts val="1000"/>
              <a:buFont typeface="Symbol" panose="05050102010706020507" pitchFamily="18" charset="2"/>
              <a:buChar char=""/>
              <a:tabLst>
                <a:tab pos="457200" algn="l"/>
              </a:tabLst>
            </a:pPr>
            <a:r>
              <a:rPr lang="en-US" sz="1600" b="1" dirty="0">
                <a:hlinkClick r:id="rId2"/>
              </a:rPr>
              <a:t>mltc_guide_e.pdf</a:t>
            </a:r>
            <a:endParaRPr lang="en-US" sz="1600" b="1" dirty="0">
              <a:hlinkClick r:id="rId3"/>
            </a:endParaRPr>
          </a:p>
          <a:p>
            <a:pPr marL="342900" marR="0" lvl="0" indent="-342900">
              <a:spcBef>
                <a:spcPts val="0"/>
              </a:spcBef>
              <a:spcAft>
                <a:spcPts val="600"/>
              </a:spcAft>
              <a:buSzPts val="1000"/>
              <a:buFont typeface="Symbol" panose="05050102010706020507" pitchFamily="18" charset="2"/>
              <a:buChar char=""/>
              <a:tabLst>
                <a:tab pos="457200" algn="l"/>
              </a:tabLst>
            </a:pPr>
            <a:r>
              <a:rPr lang="en-US" sz="1600" b="1" dirty="0">
                <a:hlinkClick r:id="rId3"/>
              </a:rPr>
              <a:t>MAP-consumer-factsheet.pdf</a:t>
            </a:r>
            <a:endParaRPr lang="en-US" sz="1600" b="1" dirty="0">
              <a:effectLst/>
              <a:ea typeface="Calibri" panose="020F0502020204030204" pitchFamily="34" charset="0"/>
            </a:endParaRPr>
          </a:p>
          <a:p>
            <a:pPr marL="342900" marR="0" lvl="0" indent="-342900">
              <a:spcBef>
                <a:spcPts val="0"/>
              </a:spcBef>
              <a:spcAft>
                <a:spcPts val="600"/>
              </a:spcAft>
              <a:buSzPts val="1000"/>
              <a:buFont typeface="Symbol" panose="05050102010706020507" pitchFamily="18" charset="2"/>
              <a:buChar char=""/>
              <a:tabLst>
                <a:tab pos="457200" algn="l"/>
              </a:tabLst>
            </a:pPr>
            <a:r>
              <a:rPr lang="en-US" sz="1600" b="1" dirty="0">
                <a:hlinkClick r:id="rId4"/>
              </a:rPr>
              <a:t>PACE | Maximus NYMC</a:t>
            </a:r>
            <a:endParaRPr lang="en-US" sz="1600" b="1" dirty="0"/>
          </a:p>
          <a:p>
            <a:pPr marL="342900" indent="-342900">
              <a:spcBef>
                <a:spcPts val="0"/>
              </a:spcBef>
              <a:spcAft>
                <a:spcPts val="600"/>
              </a:spcAft>
              <a:buSzPts val="1000"/>
              <a:buFont typeface="Symbol" panose="05050102010706020507" pitchFamily="18" charset="2"/>
              <a:buChar char=""/>
              <a:tabLst>
                <a:tab pos="457200" algn="l"/>
              </a:tabLst>
            </a:pPr>
            <a:r>
              <a:rPr lang="en-US" sz="1600" b="1" dirty="0">
                <a:hlinkClick r:id="rId5"/>
              </a:rPr>
              <a:t>Find a Long Term Care Plan | Maximus NYMC</a:t>
            </a:r>
            <a:endParaRPr lang="en-US" sz="1600" b="1" dirty="0"/>
          </a:p>
          <a:p>
            <a:pPr marL="342900" indent="-342900">
              <a:spcBef>
                <a:spcPts val="0"/>
              </a:spcBef>
              <a:spcAft>
                <a:spcPts val="600"/>
              </a:spcAft>
              <a:buSzPts val="1000"/>
              <a:buFont typeface="Symbol" panose="05050102010706020507" pitchFamily="18" charset="2"/>
              <a:buChar char=""/>
              <a:tabLst>
                <a:tab pos="457200" algn="l"/>
              </a:tabLst>
            </a:pPr>
            <a:r>
              <a:rPr lang="en-US" sz="1600" b="1" u="none" strike="noStrike" baseline="0" dirty="0">
                <a:solidFill>
                  <a:srgbClr val="000000"/>
                </a:solidFill>
                <a:hlinkClick r:id="rId6"/>
              </a:rPr>
              <a:t>The Independent Consumer Advocacy Network (ICAN)</a:t>
            </a:r>
            <a:r>
              <a:rPr lang="en-US" sz="1600" b="1" u="none" strike="noStrike" baseline="0" dirty="0">
                <a:solidFill>
                  <a:srgbClr val="000000"/>
                </a:solidFill>
              </a:rPr>
              <a:t> (Medicaid LTC &amp; Behavioral Health) </a:t>
            </a:r>
            <a:r>
              <a:rPr lang="en-US" sz="1600" b="1" i="0" u="none" strike="noStrike" baseline="0" dirty="0">
                <a:solidFill>
                  <a:srgbClr val="000000"/>
                </a:solidFill>
              </a:rPr>
              <a:t>Call 1-844-614-8800. TTY: 711.</a:t>
            </a:r>
            <a:endParaRPr lang="en-US" sz="1600" b="1" i="0" dirty="0">
              <a:solidFill>
                <a:srgbClr val="000000"/>
              </a:solidFill>
            </a:endParaRPr>
          </a:p>
          <a:p>
            <a:pPr marL="342900" indent="-342900">
              <a:spcBef>
                <a:spcPts val="0"/>
              </a:spcBef>
              <a:spcAft>
                <a:spcPts val="600"/>
              </a:spcAft>
              <a:buSzPts val="1000"/>
              <a:buFont typeface="Symbol" panose="05050102010706020507" pitchFamily="18" charset="2"/>
              <a:buChar char=""/>
              <a:tabLst>
                <a:tab pos="457200" algn="l"/>
              </a:tabLst>
            </a:pPr>
            <a:r>
              <a:rPr lang="en-US" sz="1600" b="1" dirty="0">
                <a:hlinkClick r:id="rId7"/>
              </a:rPr>
              <a:t>Community Health Access to Addiction and Mental Healthcare Project (CHAMP) </a:t>
            </a:r>
            <a:r>
              <a:rPr lang="en-US" sz="1600" b="1" dirty="0"/>
              <a:t>(MH &amp; SUD) Call 888-614-5400.</a:t>
            </a:r>
          </a:p>
          <a:p>
            <a:endParaRPr lang="en-US" sz="1200" dirty="0">
              <a:latin typeface="+mj-lt"/>
            </a:endParaRPr>
          </a:p>
        </p:txBody>
      </p:sp>
      <p:sp>
        <p:nvSpPr>
          <p:cNvPr id="3" name="Text Placeholder 2">
            <a:extLst>
              <a:ext uri="{FF2B5EF4-FFF2-40B4-BE49-F238E27FC236}">
                <a16:creationId xmlns:a16="http://schemas.microsoft.com/office/drawing/2014/main" id="{7B144F30-D492-4251-B9DD-0E28AB64C47B}"/>
              </a:ext>
            </a:extLst>
          </p:cNvPr>
          <p:cNvSpPr>
            <a:spLocks noGrp="1"/>
          </p:cNvSpPr>
          <p:nvPr>
            <p:ph type="body" sz="quarter" idx="12"/>
          </p:nvPr>
        </p:nvSpPr>
        <p:spPr/>
        <p:txBody>
          <a:bodyPr/>
          <a:lstStyle/>
          <a:p>
            <a:r>
              <a:rPr lang="en-US" dirty="0"/>
              <a:t>Resources</a:t>
            </a:r>
          </a:p>
        </p:txBody>
      </p:sp>
    </p:spTree>
    <p:extLst>
      <p:ext uri="{BB962C8B-B14F-4D97-AF65-F5344CB8AC3E}">
        <p14:creationId xmlns:p14="http://schemas.microsoft.com/office/powerpoint/2010/main" val="3422823006"/>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5D40CAF9-4950-4CEB-951E-2FECF9AEE372}" vid="{E0826A1B-E0D8-499D-B733-BA0FFAD36C6A}"/>
    </a:ext>
  </a:ext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5D40CAF9-4950-4CEB-951E-2FECF9AEE372}" vid="{B490BFAF-7D58-4E0C-BBBA-9D3D51256A42}"/>
    </a:ext>
  </a:ext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5D40CAF9-4950-4CEB-951E-2FECF9AEE372}" vid="{52F3589E-CA37-4C38-8BBC-352BF973608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haredWithUsers xmlns="61d4a8a2-c2b3-43f4-8dd7-ae20686c9279">
      <UserInfo>
        <DisplayName>Silverman, Daniel J (OMH)</DisplayName>
        <AccountId>11401</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FF3F75EA7B3AD4B8038A50A917172E9" ma:contentTypeVersion="9" ma:contentTypeDescription="Create a new document." ma:contentTypeScope="" ma:versionID="29af822204a7a18dc01af685877b2375">
  <xsd:schema xmlns:xsd="http://www.w3.org/2001/XMLSchema" xmlns:xs="http://www.w3.org/2001/XMLSchema" xmlns:p="http://schemas.microsoft.com/office/2006/metadata/properties" xmlns:ns1="http://schemas.microsoft.com/sharepoint/v3" xmlns:ns2="e9590d4a-ba4e-4ef2-a2a2-932cf7910ab6" xmlns:ns3="61d4a8a2-c2b3-43f4-8dd7-ae20686c9279" targetNamespace="http://schemas.microsoft.com/office/2006/metadata/properties" ma:root="true" ma:fieldsID="11452a0bba997362db14ba3bc4aae22e" ns1:_="" ns2:_="" ns3:_="">
    <xsd:import namespace="http://schemas.microsoft.com/sharepoint/v3"/>
    <xsd:import namespace="e9590d4a-ba4e-4ef2-a2a2-932cf7910ab6"/>
    <xsd:import namespace="61d4a8a2-c2b3-43f4-8dd7-ae20686c9279"/>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9590d4a-ba4e-4ef2-a2a2-932cf7910ab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d4a8a2-c2b3-43f4-8dd7-ae20686c92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F86441-E60D-4495-9820-50FFC7B27329}">
  <ds:schemaRefs>
    <ds:schemaRef ds:uri="http://purl.org/dc/term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ffff1ce9-1dc9-438b-8148-05014cd97c07"/>
    <ds:schemaRef ds:uri="http://schemas.microsoft.com/sharepoint/v3"/>
    <ds:schemaRef ds:uri="http://www.w3.org/XML/1998/namespace"/>
    <ds:schemaRef ds:uri="http://purl.org/dc/dcmitype/"/>
    <ds:schemaRef ds:uri="61d4a8a2-c2b3-43f4-8dd7-ae20686c9279"/>
  </ds:schemaRefs>
</ds:datastoreItem>
</file>

<file path=customXml/itemProps2.xml><?xml version="1.0" encoding="utf-8"?>
<ds:datastoreItem xmlns:ds="http://schemas.openxmlformats.org/officeDocument/2006/customXml" ds:itemID="{4EF19377-1DCE-433B-97E8-82A0CF5FF0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9590d4a-ba4e-4ef2-a2a2-932cf7910ab6"/>
    <ds:schemaRef ds:uri="61d4a8a2-c2b3-43f4-8dd7-ae20686c92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73712F-8FAF-4E78-8CC0-FB8B33919E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OMH Power Point Template</Template>
  <TotalTime>425</TotalTime>
  <Words>1085</Words>
  <Application>Microsoft Office PowerPoint</Application>
  <PresentationFormat>On-screen Show (16:9)</PresentationFormat>
  <Paragraphs>139</Paragraphs>
  <Slides>8</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8</vt:i4>
      </vt:variant>
    </vt:vector>
  </HeadingPairs>
  <TitlesOfParts>
    <vt:vector size="16" baseType="lpstr">
      <vt:lpstr>Arial</vt:lpstr>
      <vt:lpstr>Calibri</vt:lpstr>
      <vt:lpstr>Courier New</vt:lpstr>
      <vt:lpstr>Symbol</vt:lpstr>
      <vt:lpstr>Wingdings</vt:lpstr>
      <vt:lpstr>Cover Master</vt:lpstr>
      <vt:lpstr>Section Master</vt:lpstr>
      <vt:lpstr>Content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NYSOMH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Genovese, Mark (OMH)</dc:creator>
  <cp:lastModifiedBy>Choens, Karen (OMH)</cp:lastModifiedBy>
  <cp:revision>8</cp:revision>
  <dcterms:created xsi:type="dcterms:W3CDTF">2018-10-30T19:04:16Z</dcterms:created>
  <dcterms:modified xsi:type="dcterms:W3CDTF">2025-01-30T22:05:34Z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0x010100EFF3F75EA7B3AD4B8038A50A917172E9</vt:lpwstr>
  </property>
  <property fmtid="{D5CDD505-2E9C-101B-9397-08002B2CF9AE}" pid="3" name="_dlc_DocIdItemGuid">
    <vt:lpwstr>ca9961fb-b674-4d44-a9bd-b70273dca2c5</vt:lpwstr>
  </property>
  <property fmtid="{D5CDD505-2E9C-101B-9397-08002B2CF9AE}" pid="4" name="Order">
    <vt:r8>100</vt:r8>
  </property>
</Properties>
</file>